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74" r:id="rId5"/>
    <p:sldId id="257" r:id="rId6"/>
    <p:sldId id="273" r:id="rId7"/>
    <p:sldId id="271" r:id="rId8"/>
    <p:sldId id="258" r:id="rId9"/>
    <p:sldId id="269" r:id="rId10"/>
    <p:sldId id="259" r:id="rId11"/>
    <p:sldId id="27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E4DD5E-AC53-4D49-949D-9C42ABE6DC64}" v="4" dt="2022-09-22T11:00:52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39"/>
    <p:restoredTop sz="94553"/>
  </p:normalViewPr>
  <p:slideViewPr>
    <p:cSldViewPr snapToGrid="0" snapToObjects="1">
      <p:cViewPr varScale="1">
        <p:scale>
          <a:sx n="62" d="100"/>
          <a:sy n="62" d="100"/>
        </p:scale>
        <p:origin x="10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2" d="100"/>
          <a:sy n="122" d="100"/>
        </p:scale>
        <p:origin x="386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3B27C-1FC1-D94D-A542-038AF51B2CD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75FCC-2597-4D49-8C8F-8FC5A0A2318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FF9D5-D784-43F8-B357-4C0CD442354A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127DB-D282-4821-AD85-0C861489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64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127DB-D282-4821-AD85-0C861489C29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29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127DB-D282-4821-AD85-0C861489C29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515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127DB-D282-4821-AD85-0C861489C29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29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7519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0270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8849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"/>
            <a:ext cx="7886701" cy="692458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/>
              <a:t>Haga clic para modificar el estilo de título 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16746"/>
            <a:ext cx="7886700" cy="45789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8539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9551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326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475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4400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9923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8744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‹Nº›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8650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0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4439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987C-B565-4CAC-8E97-1D9C922C5EF5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‹Nº›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C6029-0F7F-ED4D-BFF5-A42669D5D6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8268" y="2883878"/>
            <a:ext cx="6320414" cy="692458"/>
          </a:xfrm>
        </p:spPr>
        <p:txBody>
          <a:bodyPr>
            <a:normAutofit fontScale="90000"/>
          </a:bodyPr>
          <a:lstStyle/>
          <a:p>
            <a:r>
              <a:rPr lang="es-ES" sz="5400" dirty="0" err="1"/>
              <a:t>Start</a:t>
            </a:r>
            <a:r>
              <a:rPr lang="es-ES" sz="5400" dirty="0"/>
              <a:t>-up Business Plan</a:t>
            </a:r>
            <a:endParaRPr lang="ca-ES" sz="5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3156" y="4582460"/>
            <a:ext cx="1584176" cy="45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5338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28649" y="204394"/>
            <a:ext cx="7886701" cy="692458"/>
          </a:xfrm>
        </p:spPr>
        <p:txBody>
          <a:bodyPr/>
          <a:lstStyle/>
          <a:p>
            <a:r>
              <a:rPr lang="ca-ES" dirty="0"/>
              <a:t>La competència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36572" y="1589309"/>
            <a:ext cx="7886700" cy="4248781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endParaRPr lang="ca-ES" sz="11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10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28649" y="896852"/>
            <a:ext cx="7797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ca-ES" sz="1200" dirty="0"/>
              <a:t>Identifica la teva competència. Enumera els competidors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ca-ES" sz="1200" dirty="0"/>
              <a:t>En quins aspectes pots competir  (Qualitat, preu, logística d'entrega, oferta...)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ca-ES" sz="1200" dirty="0"/>
              <a:t>Perquè creus que el públic canviarà per la teva oferta 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271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28649" y="197150"/>
            <a:ext cx="7886701" cy="692458"/>
          </a:xfrm>
        </p:spPr>
        <p:txBody>
          <a:bodyPr/>
          <a:lstStyle/>
          <a:p>
            <a:r>
              <a:rPr lang="ca-ES" dirty="0"/>
              <a:t>Preu i previsió de vendes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28650" y="2218647"/>
            <a:ext cx="7886700" cy="4001283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ca-ES" sz="11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11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28650" y="809221"/>
            <a:ext cx="33147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400" dirty="0">
                <a:latin typeface="+mj-lt"/>
                <a:ea typeface="+mj-ea"/>
                <a:cs typeface="+mj-cs"/>
              </a:rPr>
              <a:t>Preu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200" dirty="0"/>
              <a:t>Detalla productes / serveis i el seu cost final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200" dirty="0"/>
              <a:t>Explica el perquè del preu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a-ES" sz="1200" dirty="0"/>
              <a:t>Explica el teu preu  respecte la competència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171950" y="809222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1400" dirty="0">
                <a:latin typeface="+mj-lt"/>
                <a:ea typeface="+mj-ea"/>
                <a:cs typeface="+mj-cs"/>
              </a:rPr>
              <a:t>Vendes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a-ES" sz="1200" dirty="0"/>
              <a:t>Detalla el producte o servei i la previsió de vendes a 1 any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a-ES" sz="1200" dirty="0"/>
              <a:t>Especifica aspectes rellevants com l'estacionalitat, dependència de divises etc...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a-ES" sz="1200" dirty="0"/>
              <a:t>Tens cap compromís en ferm d’algun client? Factura ja emesa? Comanda? Usuaris ja enregistrats?</a:t>
            </a:r>
          </a:p>
        </p:txBody>
      </p:sp>
    </p:spTree>
    <p:extLst>
      <p:ext uri="{BB962C8B-B14F-4D97-AF65-F5344CB8AC3E}">
        <p14:creationId xmlns:p14="http://schemas.microsoft.com/office/powerpoint/2010/main" val="1045429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28649" y="211235"/>
            <a:ext cx="7886701" cy="692458"/>
          </a:xfrm>
        </p:spPr>
        <p:txBody>
          <a:bodyPr/>
          <a:lstStyle/>
          <a:p>
            <a:r>
              <a:rPr lang="ca-ES" dirty="0"/>
              <a:t>Operativa interna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28650" y="2843684"/>
            <a:ext cx="7886700" cy="3396342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marL="0">
              <a:buNone/>
            </a:pPr>
            <a:endParaRPr lang="ca-ES" sz="15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12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28650" y="1020018"/>
            <a:ext cx="78867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200" dirty="0"/>
              <a:t>Detalla el procés d'elaboració del producte o prestació del servei. Especifica, si et cal: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endParaRPr lang="ca-ES" sz="1200" dirty="0"/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Implicació de tercers ( proveïdors, acords, col·laboradors ) 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Servei de  logística d'entrega del producte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Controls de qualitat i/o seguretat (del producte, dades personals, servei d'entrega)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Estructura física i del personal (funcions a realitzar per cadascú)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Cost de producció i entrega, del producte o servei (per unitat) 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Mitjans de pagaments acceptats i política de devolucions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Metodologies usades, arquitectura del sistema, servidors, </a:t>
            </a:r>
            <a:r>
              <a:rPr lang="ca-ES" sz="1200" dirty="0" err="1"/>
              <a:t>etc</a:t>
            </a:r>
            <a:endParaRPr lang="ca-ES" sz="788" dirty="0"/>
          </a:p>
        </p:txBody>
      </p:sp>
    </p:spTree>
    <p:extLst>
      <p:ext uri="{BB962C8B-B14F-4D97-AF65-F5344CB8AC3E}">
        <p14:creationId xmlns:p14="http://schemas.microsoft.com/office/powerpoint/2010/main" val="347690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39967" y="355840"/>
            <a:ext cx="7886701" cy="692458"/>
          </a:xfrm>
        </p:spPr>
        <p:txBody>
          <a:bodyPr/>
          <a:lstStyle/>
          <a:p>
            <a:r>
              <a:rPr lang="ca-ES" dirty="0"/>
              <a:t>Aspectes regulatoris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28650" y="3265715"/>
            <a:ext cx="7886700" cy="3090636"/>
          </a:xfrm>
          <a:solidFill>
            <a:schemeClr val="lt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endParaRPr lang="ca-ES" sz="11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13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28650" y="1048298"/>
            <a:ext cx="761099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200" dirty="0"/>
              <a:t>Detalla aspectes legals que poden afectar l'empresa:</a:t>
            </a: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Marc </a:t>
            </a:r>
            <a:r>
              <a:rPr lang="ca-ES" sz="1200" dirty="0" err="1"/>
              <a:t>regulatori</a:t>
            </a:r>
            <a:r>
              <a:rPr lang="ca-ES" sz="1200" dirty="0"/>
              <a:t> general del sector </a:t>
            </a: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Protecció de dades</a:t>
            </a: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Propietat intel·lectual</a:t>
            </a: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Seguretat i logística </a:t>
            </a: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Requeriments legals per a països fora UE</a:t>
            </a: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Política d'assegurances </a:t>
            </a: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Taxes locals, regionals i/o nacionals</a:t>
            </a: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Permisos d'operativa, específica procés d'obtenció </a:t>
            </a:r>
          </a:p>
          <a:p>
            <a:r>
              <a:rPr lang="ca-ES" sz="1200" dirty="0"/>
              <a:t>Referents a l'emprenedor/a:</a:t>
            </a:r>
          </a:p>
          <a:p>
            <a:pPr marL="585788" lvl="1" indent="-128588">
              <a:buFont typeface="Arial" panose="020B0604020202020204" pitchFamily="34" charset="0"/>
              <a:buChar char="•"/>
            </a:pPr>
            <a:r>
              <a:rPr lang="ca-ES" sz="1200" dirty="0"/>
              <a:t>Qualificació necessària per a realitzar l'activitat  (quantifica, si cal, el cost d'obtenció)</a:t>
            </a:r>
          </a:p>
        </p:txBody>
      </p:sp>
    </p:spTree>
    <p:extLst>
      <p:ext uri="{BB962C8B-B14F-4D97-AF65-F5344CB8AC3E}">
        <p14:creationId xmlns:p14="http://schemas.microsoft.com/office/powerpoint/2010/main" val="1629025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28650" y="434075"/>
            <a:ext cx="7886701" cy="692458"/>
          </a:xfrm>
        </p:spPr>
        <p:txBody>
          <a:bodyPr/>
          <a:lstStyle/>
          <a:p>
            <a:r>
              <a:rPr lang="ca-ES" dirty="0" err="1"/>
              <a:t>Timeline</a:t>
            </a:r>
            <a:r>
              <a:rPr lang="ca-ES" dirty="0"/>
              <a:t> d’inici d’activitats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ca-ES" dirty="0"/>
          </a:p>
          <a:p>
            <a:pPr marL="0" indent="0">
              <a:buNone/>
            </a:pPr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14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28650" y="1283679"/>
            <a:ext cx="6174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200" dirty="0"/>
              <a:t>Explica per ordre cronològic les accions a desenvolupar abans del llançament de la </a:t>
            </a:r>
            <a:r>
              <a:rPr lang="ca-ES" sz="1200" b="1" dirty="0" err="1"/>
              <a:t>Start</a:t>
            </a:r>
            <a:r>
              <a:rPr lang="ca-ES" sz="1200" b="1" dirty="0"/>
              <a:t> Up</a:t>
            </a:r>
            <a:r>
              <a:rPr lang="ca-ES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Saldo Inicial en € : </a:t>
            </a:r>
            <a:endParaRPr lang="ca-ES" sz="12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98341"/>
              </p:ext>
            </p:extLst>
          </p:nvPr>
        </p:nvGraphicFramePr>
        <p:xfrm>
          <a:off x="628649" y="2680328"/>
          <a:ext cx="7105275" cy="225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295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Activitat</a:t>
                      </a:r>
                      <a:r>
                        <a:rPr lang="es-ES" sz="1400" dirty="0"/>
                        <a:t>/</a:t>
                      </a:r>
                      <a:r>
                        <a:rPr lang="es-ES" sz="1400" dirty="0" err="1"/>
                        <a:t>Concepte</a:t>
                      </a:r>
                      <a:endParaRPr lang="ca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Import</a:t>
                      </a:r>
                      <a:r>
                        <a:rPr lang="es-ES" sz="1400" dirty="0"/>
                        <a:t> (€)</a:t>
                      </a:r>
                      <a:endParaRPr lang="ca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Data</a:t>
                      </a:r>
                      <a:endParaRPr lang="ca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Saldo </a:t>
                      </a:r>
                      <a:r>
                        <a:rPr lang="es-ES" sz="1400" dirty="0" err="1"/>
                        <a:t>restant</a:t>
                      </a:r>
                      <a:endParaRPr lang="ca-E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95"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95"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95"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95"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95"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a-E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970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28649" y="346230"/>
            <a:ext cx="7886701" cy="692458"/>
          </a:xfrm>
        </p:spPr>
        <p:txBody>
          <a:bodyPr/>
          <a:lstStyle/>
          <a:p>
            <a:r>
              <a:rPr lang="ca-ES" dirty="0"/>
              <a:t>Pla B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28650" y="1038688"/>
            <a:ext cx="7886700" cy="4357040"/>
          </a:xfrm>
        </p:spPr>
        <p:txBody>
          <a:bodyPr>
            <a:normAutofit/>
          </a:bodyPr>
          <a:lstStyle/>
          <a:p>
            <a:r>
              <a:rPr lang="ca-ES" sz="1200" dirty="0"/>
              <a:t>En cas de no complir-se les previsions, quines accions tens pensat aplicar ? Disposes d’un pla de contingència??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15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628649" y="1731146"/>
            <a:ext cx="7346888" cy="320857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ca-ES" sz="1350" dirty="0"/>
          </a:p>
        </p:txBody>
      </p:sp>
    </p:spTree>
    <p:extLst>
      <p:ext uri="{BB962C8B-B14F-4D97-AF65-F5344CB8AC3E}">
        <p14:creationId xmlns:p14="http://schemas.microsoft.com/office/powerpoint/2010/main" val="1296435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28649" y="437760"/>
            <a:ext cx="7886701" cy="692458"/>
          </a:xfrm>
        </p:spPr>
        <p:txBody>
          <a:bodyPr/>
          <a:lstStyle/>
          <a:p>
            <a:r>
              <a:rPr lang="ca-ES" dirty="0"/>
              <a:t>Futur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28650" y="2174719"/>
            <a:ext cx="7886700" cy="4105501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endParaRPr lang="ca-ES" sz="11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16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28649" y="11111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1200" dirty="0"/>
              <a:t>Quina és la teva aspiració de futur ?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ca-ES" sz="1200" dirty="0"/>
              <a:t>D'aquí a un any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ca-ES" sz="1200" dirty="0"/>
              <a:t>D'aquí a tres anys</a:t>
            </a:r>
          </a:p>
          <a:p>
            <a:r>
              <a:rPr lang="ca-ES" sz="1200" dirty="0"/>
              <a:t>Quin resultat seria un èxit ?</a:t>
            </a:r>
          </a:p>
        </p:txBody>
      </p:sp>
    </p:spTree>
    <p:extLst>
      <p:ext uri="{BB962C8B-B14F-4D97-AF65-F5344CB8AC3E}">
        <p14:creationId xmlns:p14="http://schemas.microsoft.com/office/powerpoint/2010/main" val="78838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670787"/>
            <a:ext cx="7886701" cy="692458"/>
          </a:xfrm>
        </p:spPr>
        <p:txBody>
          <a:bodyPr>
            <a:normAutofit/>
          </a:bodyPr>
          <a:lstStyle/>
          <a:p>
            <a:pPr algn="ctr"/>
            <a:r>
              <a:rPr lang="es-ES" sz="2400" dirty="0" err="1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Consideracions</a:t>
            </a:r>
            <a:r>
              <a:rPr lang="es-ES" sz="24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es-ES" sz="2400" dirty="0" err="1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prèvies</a:t>
            </a:r>
            <a:endParaRPr lang="en-US" sz="2400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93" y="1525227"/>
            <a:ext cx="7886700" cy="4322913"/>
          </a:xfr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/>
          </a:p>
          <a:p>
            <a:pPr>
              <a:buFont typeface="Wingdings" panose="05000000000000000000" pitchFamily="2" charset="2"/>
              <a:buChar char="q"/>
            </a:pPr>
            <a:r>
              <a:rPr lang="ca-ES" sz="1200" dirty="0"/>
              <a:t>Per l’elaboració d’un Pla d’Empresa no existeix un format estàndard. El nostre model és flexible. Únicament pretén ser una guia per ajudar-te a posar en ordre les idees, però pots afegir o eliminar el que consideris.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200" dirty="0"/>
              <a:t>Tingues en compte que valorarem més la </a:t>
            </a:r>
            <a:r>
              <a:rPr lang="ca-ES" sz="1200" b="1" dirty="0"/>
              <a:t>qualitat</a:t>
            </a:r>
            <a:r>
              <a:rPr lang="ca-ES" sz="1200" dirty="0"/>
              <a:t> de la informació abans que la quantitat. Per això, si pots explicar quelcom en 140 paraules millor que fer servir 1,400.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200" dirty="0"/>
              <a:t>La teva </a:t>
            </a:r>
            <a:r>
              <a:rPr lang="ca-ES" sz="1200" b="1" dirty="0"/>
              <a:t>idea</a:t>
            </a:r>
            <a:r>
              <a:rPr lang="ca-ES" sz="1200" dirty="0"/>
              <a:t> és única i per tant el teu document també.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a-ES" sz="1200" dirty="0"/>
              <a:t>Recorda que has d’adjuntar un Pla de Viabilitat del Projecte, que inclogui:</a:t>
            </a:r>
          </a:p>
          <a:p>
            <a:pPr lvl="1"/>
            <a:endParaRPr lang="ca-ES" sz="1200" dirty="0"/>
          </a:p>
          <a:p>
            <a:pPr lvl="1"/>
            <a:r>
              <a:rPr lang="ca-ES" sz="1200" dirty="0"/>
              <a:t>Pla de finançament</a:t>
            </a:r>
          </a:p>
          <a:p>
            <a:pPr lvl="1"/>
            <a:r>
              <a:rPr lang="ca-ES" sz="1200" dirty="0"/>
              <a:t>Previsió de resultats a 3 anys</a:t>
            </a:r>
          </a:p>
          <a:p>
            <a:pPr lvl="1"/>
            <a:r>
              <a:rPr lang="ca-ES" sz="1200" dirty="0"/>
              <a:t>Pla de tresoreria a 3 anys</a:t>
            </a:r>
          </a:p>
          <a:p>
            <a:pPr lvl="1"/>
            <a:r>
              <a:rPr lang="ca-ES" sz="1200" dirty="0"/>
              <a:t>Ratis/Mètriques de seguiment (operatives, de negoci, de solvència, </a:t>
            </a:r>
            <a:r>
              <a:rPr lang="ca-ES" sz="1200" dirty="0" err="1"/>
              <a:t>etc</a:t>
            </a:r>
            <a:r>
              <a:rPr lang="ca-ES" sz="1200" dirty="0"/>
              <a:t>) que et serveixen per </a:t>
            </a:r>
            <a:r>
              <a:rPr lang="ca-ES" sz="1200" dirty="0" err="1"/>
              <a:t>medir</a:t>
            </a:r>
            <a:r>
              <a:rPr lang="ca-ES" sz="1200" dirty="0"/>
              <a:t> el performance de la teva empresa 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3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263" y="89644"/>
            <a:ext cx="7886700" cy="718385"/>
          </a:xfrm>
        </p:spPr>
        <p:txBody>
          <a:bodyPr>
            <a:normAutofit/>
          </a:bodyPr>
          <a:lstStyle/>
          <a:p>
            <a:r>
              <a:rPr lang="es-ES" b="1" dirty="0" err="1">
                <a:solidFill>
                  <a:schemeClr val="accent1"/>
                </a:solidFill>
              </a:rPr>
              <a:t>Dades</a:t>
            </a:r>
            <a:r>
              <a:rPr lang="es-ES" b="1" dirty="0">
                <a:solidFill>
                  <a:schemeClr val="accent1"/>
                </a:solidFill>
              </a:rPr>
              <a:t> del </a:t>
            </a:r>
            <a:r>
              <a:rPr lang="es-ES" b="1" dirty="0" err="1">
                <a:solidFill>
                  <a:schemeClr val="accent1"/>
                </a:solidFill>
              </a:rPr>
              <a:t>Emprenedor</a:t>
            </a:r>
            <a:r>
              <a:rPr lang="es-ES" b="1" dirty="0">
                <a:solidFill>
                  <a:schemeClr val="accent1"/>
                </a:solidFill>
              </a:rPr>
              <a:t>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263" y="731567"/>
            <a:ext cx="7886700" cy="1407332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ca-ES" sz="1200" dirty="0"/>
              <a:t>Nom i cognoms: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ca-ES" sz="1200" dirty="0"/>
              <a:t>DNI/NIE: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ca-ES" sz="1200" dirty="0"/>
              <a:t>Data de naixement: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ca-ES" sz="1200" dirty="0"/>
              <a:t>Telèfon de contacte/</a:t>
            </a:r>
            <a:r>
              <a:rPr lang="ca-ES" sz="1200" dirty="0" err="1"/>
              <a:t>Movil</a:t>
            </a:r>
            <a:r>
              <a:rPr lang="ca-ES" sz="1200" dirty="0"/>
              <a:t>: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ca-ES" sz="1200" dirty="0"/>
              <a:t>Direcció electrònica: </a:t>
            </a:r>
          </a:p>
          <a:p>
            <a:endParaRPr lang="ca-ES" sz="1200" dirty="0"/>
          </a:p>
          <a:p>
            <a:endParaRPr lang="ca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8263" y="2062437"/>
            <a:ext cx="7886700" cy="718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/>
              <a:t>Dades</a:t>
            </a:r>
            <a:r>
              <a:rPr lang="es-ES" dirty="0"/>
              <a:t> del </a:t>
            </a:r>
            <a:r>
              <a:rPr lang="es-ES" dirty="0" err="1"/>
              <a:t>projecte</a:t>
            </a:r>
            <a:r>
              <a:rPr lang="es-ES" dirty="0"/>
              <a:t> 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8263" y="2659023"/>
            <a:ext cx="7886700" cy="2366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sz="1200" dirty="0"/>
              <a:t>Nom del projecte:</a:t>
            </a:r>
          </a:p>
          <a:p>
            <a:r>
              <a:rPr lang="is-IS" sz="1200" dirty="0"/>
              <a:t>Import del préstec (€):</a:t>
            </a:r>
          </a:p>
          <a:p>
            <a:r>
              <a:rPr lang="is-IS" sz="1200" dirty="0"/>
              <a:t>Categoria de la teva start-up:</a:t>
            </a:r>
          </a:p>
          <a:p>
            <a:r>
              <a:rPr lang="ca-ES" sz="1200" dirty="0"/>
              <a:t>Descripció en 5 línies del projecte:</a:t>
            </a:r>
          </a:p>
          <a:p>
            <a:endParaRPr lang="ca-ES" sz="1200" dirty="0"/>
          </a:p>
          <a:p>
            <a:endParaRPr lang="ca-ES" sz="1200" dirty="0"/>
          </a:p>
          <a:p>
            <a:endParaRPr lang="ca-ES" sz="1200" dirty="0"/>
          </a:p>
          <a:p>
            <a:endParaRPr lang="ca-ES" sz="1200" dirty="0"/>
          </a:p>
          <a:p>
            <a:endParaRPr lang="ca-ES" sz="1200" dirty="0"/>
          </a:p>
          <a:p>
            <a:r>
              <a:rPr lang="es-ES" sz="1200" dirty="0"/>
              <a:t>El </a:t>
            </a:r>
            <a:r>
              <a:rPr lang="es-ES" sz="1200" dirty="0" err="1"/>
              <a:t>teu</a:t>
            </a:r>
            <a:r>
              <a:rPr lang="es-ES" sz="1200" dirty="0"/>
              <a:t> </a:t>
            </a:r>
            <a:r>
              <a:rPr lang="es-ES" sz="1200" dirty="0" err="1"/>
              <a:t>projecte</a:t>
            </a:r>
            <a:r>
              <a:rPr lang="es-ES" sz="1200" dirty="0"/>
              <a:t> a les </a:t>
            </a:r>
            <a:r>
              <a:rPr lang="es-ES" sz="1200" dirty="0" err="1"/>
              <a:t>xarxes</a:t>
            </a:r>
            <a:r>
              <a:rPr lang="es-ES" sz="1200" dirty="0"/>
              <a:t> </a:t>
            </a:r>
            <a:r>
              <a:rPr lang="es-ES" sz="1200" dirty="0" err="1"/>
              <a:t>socials</a:t>
            </a:r>
            <a:r>
              <a:rPr lang="es-ES" sz="1200" dirty="0"/>
              <a:t>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s-ES" sz="1200" dirty="0"/>
              <a:t>	Web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s-ES" sz="1200" dirty="0"/>
              <a:t>	Twitter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s-ES" sz="1200" dirty="0"/>
              <a:t>	Facebook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s-ES" sz="1200" dirty="0"/>
              <a:t>	</a:t>
            </a:r>
            <a:r>
              <a:rPr lang="es-ES" sz="1200" dirty="0" err="1"/>
              <a:t>Instagram</a:t>
            </a:r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/>
          </a:p>
        </p:txBody>
      </p:sp>
      <p:sp>
        <p:nvSpPr>
          <p:cNvPr id="7" name="4 CuadroTexto"/>
          <p:cNvSpPr txBox="1"/>
          <p:nvPr/>
        </p:nvSpPr>
        <p:spPr>
          <a:xfrm>
            <a:off x="638698" y="3805575"/>
            <a:ext cx="7138726" cy="138499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a-ES" sz="1200" dirty="0"/>
          </a:p>
          <a:p>
            <a:endParaRPr lang="ca-ES" sz="1200" dirty="0"/>
          </a:p>
          <a:p>
            <a:endParaRPr lang="ca-ES" sz="1200" dirty="0"/>
          </a:p>
          <a:p>
            <a:endParaRPr lang="ca-ES" sz="1200" dirty="0"/>
          </a:p>
          <a:p>
            <a:endParaRPr lang="ca-ES" sz="1200" dirty="0"/>
          </a:p>
          <a:p>
            <a:endParaRPr lang="ca-ES" sz="1200" dirty="0"/>
          </a:p>
          <a:p>
            <a:endParaRPr lang="ca-ES" sz="1200" dirty="0"/>
          </a:p>
        </p:txBody>
      </p:sp>
    </p:spTree>
    <p:extLst>
      <p:ext uri="{BB962C8B-B14F-4D97-AF65-F5344CB8AC3E}">
        <p14:creationId xmlns:p14="http://schemas.microsoft.com/office/powerpoint/2010/main" val="116080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0029"/>
            <a:ext cx="7886700" cy="3381342"/>
          </a:xfrm>
        </p:spPr>
        <p:txBody>
          <a:bodyPr>
            <a:noAutofit/>
          </a:bodyPr>
          <a:lstStyle/>
          <a:p>
            <a:r>
              <a:rPr lang="is-IS" sz="1200" dirty="0"/>
              <a:t>Nom del projecte:</a:t>
            </a:r>
          </a:p>
          <a:p>
            <a:r>
              <a:rPr lang="is-IS" sz="1200" dirty="0"/>
              <a:t>Import del préstec (€):</a:t>
            </a:r>
          </a:p>
          <a:p>
            <a:r>
              <a:rPr lang="is-IS" sz="1200" dirty="0"/>
              <a:t>Categoria de la teva start-up:</a:t>
            </a:r>
          </a:p>
          <a:p>
            <a:r>
              <a:rPr lang="ca-ES" sz="1200" dirty="0"/>
              <a:t>Descripció en 5 línies del projecte:</a:t>
            </a:r>
          </a:p>
          <a:p>
            <a:pPr marL="0" indent="0">
              <a:buNone/>
            </a:pPr>
            <a:r>
              <a:rPr lang="ca-ES" sz="1200" dirty="0"/>
              <a:t> </a:t>
            </a:r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pPr>
              <a:buFont typeface="Wingdings" charset="2"/>
              <a:buChar char="Ø"/>
            </a:pP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El </a:t>
            </a:r>
            <a:r>
              <a:rPr lang="es-ES" sz="1200" dirty="0" err="1"/>
              <a:t>teu</a:t>
            </a:r>
            <a:r>
              <a:rPr lang="es-ES" sz="1200" dirty="0"/>
              <a:t> </a:t>
            </a:r>
            <a:r>
              <a:rPr lang="es-ES" sz="1200" dirty="0" err="1"/>
              <a:t>projecte</a:t>
            </a:r>
            <a:r>
              <a:rPr lang="es-ES" sz="1200" dirty="0"/>
              <a:t> a les </a:t>
            </a:r>
            <a:r>
              <a:rPr lang="es-ES" sz="1200" dirty="0" err="1"/>
              <a:t>xarxes</a:t>
            </a:r>
            <a:r>
              <a:rPr lang="es-ES" sz="1200" dirty="0"/>
              <a:t> </a:t>
            </a:r>
            <a:r>
              <a:rPr lang="es-ES" sz="1200" dirty="0" err="1"/>
              <a:t>socials</a:t>
            </a:r>
            <a:r>
              <a:rPr lang="es-ES" sz="1200" dirty="0"/>
              <a:t>: </a:t>
            </a:r>
          </a:p>
          <a:p>
            <a:pPr marL="0" indent="0">
              <a:buNone/>
            </a:pPr>
            <a:r>
              <a:rPr lang="es-ES" sz="1200" dirty="0"/>
              <a:t>	Web</a:t>
            </a:r>
          </a:p>
          <a:p>
            <a:pPr marL="0" indent="0">
              <a:buNone/>
            </a:pPr>
            <a:r>
              <a:rPr lang="es-ES" sz="1200" dirty="0"/>
              <a:t>	Twitter</a:t>
            </a:r>
          </a:p>
          <a:p>
            <a:pPr marL="0" indent="0">
              <a:buNone/>
            </a:pPr>
            <a:r>
              <a:rPr lang="es-ES" sz="1200" dirty="0"/>
              <a:t>	Facebook</a:t>
            </a:r>
          </a:p>
          <a:p>
            <a:pPr marL="0" indent="0">
              <a:buNone/>
            </a:pPr>
            <a:r>
              <a:rPr lang="es-ES" sz="1200" dirty="0"/>
              <a:t>	Instagram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41643"/>
            <a:ext cx="7886700" cy="718385"/>
          </a:xfrm>
        </p:spPr>
        <p:txBody>
          <a:bodyPr>
            <a:normAutofit/>
          </a:bodyPr>
          <a:lstStyle/>
          <a:p>
            <a:r>
              <a:rPr lang="es-ES" b="1" dirty="0" err="1">
                <a:solidFill>
                  <a:schemeClr val="accent1"/>
                </a:solidFill>
              </a:rPr>
              <a:t>Dades</a:t>
            </a:r>
            <a:r>
              <a:rPr lang="es-ES" b="1" dirty="0">
                <a:solidFill>
                  <a:schemeClr val="accent1"/>
                </a:solidFill>
              </a:rPr>
              <a:t> del </a:t>
            </a:r>
            <a:r>
              <a:rPr lang="es-ES" dirty="0" err="1"/>
              <a:t>projecte</a:t>
            </a:r>
            <a:r>
              <a:rPr lang="es-ES" b="1" dirty="0">
                <a:solidFill>
                  <a:schemeClr val="accent1"/>
                </a:solidFill>
              </a:rPr>
              <a:t>  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8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628650" y="1129030"/>
            <a:ext cx="3474599" cy="749693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Detallar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idea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la start up</a:t>
            </a:r>
            <a:b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Quin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servei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i/o </a:t>
            </a: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producte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b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Perquè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creus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que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és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una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bona idea?</a:t>
            </a:r>
            <a:br>
              <a:rPr lang="en-US" sz="1200" dirty="0"/>
            </a:br>
            <a:br>
              <a:rPr lang="en-US" sz="1200" dirty="0"/>
            </a:br>
            <a:br>
              <a:rPr lang="es-ES" sz="1200" dirty="0"/>
            </a:br>
            <a:endParaRPr lang="ca-ES" sz="12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32345" y="1881723"/>
            <a:ext cx="7886700" cy="4273980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endParaRPr lang="ca-ES" sz="1200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5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385229" y="736965"/>
            <a:ext cx="4572000" cy="8930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latin typeface="+mj-lt"/>
                <a:ea typeface="+mj-ea"/>
                <a:cs typeface="+mj-cs"/>
              </a:rPr>
              <a:t>Com vas </a:t>
            </a:r>
            <a:r>
              <a:rPr lang="en-US" sz="1200" dirty="0" err="1">
                <a:latin typeface="+mj-lt"/>
                <a:ea typeface="+mj-ea"/>
                <a:cs typeface="+mj-cs"/>
              </a:rPr>
              <a:t>arribar</a:t>
            </a:r>
            <a:r>
              <a:rPr lang="en-US" sz="1200" dirty="0">
                <a:latin typeface="+mj-lt"/>
                <a:ea typeface="+mj-ea"/>
                <a:cs typeface="+mj-cs"/>
              </a:rPr>
              <a:t> a </a:t>
            </a:r>
            <a:r>
              <a:rPr lang="en-US" sz="1200" dirty="0" err="1">
                <a:latin typeface="+mj-lt"/>
                <a:ea typeface="+mj-ea"/>
                <a:cs typeface="+mj-cs"/>
              </a:rPr>
              <a:t>aquesta</a:t>
            </a:r>
            <a:r>
              <a:rPr lang="en-US" sz="1200" dirty="0">
                <a:latin typeface="+mj-lt"/>
                <a:ea typeface="+mj-ea"/>
                <a:cs typeface="+mj-cs"/>
              </a:rPr>
              <a:t> idea? </a:t>
            </a:r>
            <a:r>
              <a:rPr lang="en-US" sz="1200" dirty="0" err="1">
                <a:latin typeface="+mj-lt"/>
                <a:ea typeface="+mj-ea"/>
                <a:cs typeface="+mj-cs"/>
              </a:rPr>
              <a:t>Respon</a:t>
            </a:r>
            <a:r>
              <a:rPr lang="en-US" sz="1200" dirty="0">
                <a:latin typeface="+mj-lt"/>
                <a:ea typeface="+mj-ea"/>
                <a:cs typeface="+mj-cs"/>
              </a:rPr>
              <a:t> a </a:t>
            </a:r>
            <a:r>
              <a:rPr lang="en-US" sz="1200" dirty="0" err="1">
                <a:latin typeface="+mj-lt"/>
                <a:ea typeface="+mj-ea"/>
                <a:cs typeface="+mj-cs"/>
              </a:rPr>
              <a:t>una</a:t>
            </a:r>
            <a:r>
              <a:rPr lang="en-US" sz="1200" dirty="0">
                <a:latin typeface="+mj-lt"/>
                <a:ea typeface="+mj-ea"/>
                <a:cs typeface="+mj-cs"/>
              </a:rPr>
              <a:t> </a:t>
            </a:r>
            <a:r>
              <a:rPr lang="en-US" sz="1200" dirty="0" err="1">
                <a:latin typeface="+mj-lt"/>
                <a:ea typeface="+mj-ea"/>
                <a:cs typeface="+mj-cs"/>
              </a:rPr>
              <a:t>motivació</a:t>
            </a:r>
            <a:r>
              <a:rPr lang="en-US" sz="1200" dirty="0">
                <a:latin typeface="+mj-lt"/>
                <a:ea typeface="+mj-ea"/>
                <a:cs typeface="+mj-cs"/>
              </a:rPr>
              <a:t> personal?</a:t>
            </a:r>
            <a:br>
              <a:rPr lang="en-US" sz="1200" dirty="0">
                <a:latin typeface="+mj-lt"/>
                <a:ea typeface="+mj-ea"/>
                <a:cs typeface="+mj-cs"/>
              </a:rPr>
            </a:br>
            <a:r>
              <a:rPr lang="en-US" sz="1200" dirty="0" err="1">
                <a:latin typeface="+mj-lt"/>
                <a:ea typeface="+mj-ea"/>
                <a:cs typeface="+mj-cs"/>
              </a:rPr>
              <a:t>Existeix</a:t>
            </a:r>
            <a:r>
              <a:rPr lang="en-US" sz="1200" dirty="0">
                <a:latin typeface="+mj-lt"/>
                <a:ea typeface="+mj-ea"/>
                <a:cs typeface="+mj-cs"/>
              </a:rPr>
              <a:t> el </a:t>
            </a:r>
            <a:r>
              <a:rPr lang="en-US" sz="1200" dirty="0" err="1">
                <a:latin typeface="+mj-lt"/>
                <a:ea typeface="+mj-ea"/>
                <a:cs typeface="+mj-cs"/>
              </a:rPr>
              <a:t>producte</a:t>
            </a:r>
            <a:r>
              <a:rPr lang="en-US" sz="1200" dirty="0">
                <a:latin typeface="+mj-lt"/>
                <a:ea typeface="+mj-ea"/>
                <a:cs typeface="+mj-cs"/>
              </a:rPr>
              <a:t> o </a:t>
            </a:r>
            <a:r>
              <a:rPr lang="en-US" sz="1200" dirty="0" err="1">
                <a:latin typeface="+mj-lt"/>
                <a:ea typeface="+mj-ea"/>
                <a:cs typeface="+mj-cs"/>
              </a:rPr>
              <a:t>servei</a:t>
            </a:r>
            <a:r>
              <a:rPr lang="en-US" sz="1200" dirty="0">
                <a:latin typeface="+mj-lt"/>
                <a:ea typeface="+mj-ea"/>
                <a:cs typeface="+mj-cs"/>
              </a:rPr>
              <a:t> ?  </a:t>
            </a:r>
            <a:r>
              <a:rPr lang="es-ES" sz="1200" dirty="0">
                <a:latin typeface="+mj-lt"/>
                <a:ea typeface="+mj-ea"/>
                <a:cs typeface="+mj-cs"/>
              </a:rPr>
              <a:t>É</a:t>
            </a:r>
            <a:r>
              <a:rPr lang="en-US" sz="1200" dirty="0">
                <a:latin typeface="+mj-lt"/>
                <a:ea typeface="+mj-ea"/>
                <a:cs typeface="+mj-cs"/>
              </a:rPr>
              <a:t>s m</a:t>
            </a:r>
            <a:r>
              <a:rPr lang="es-ES" sz="1200" dirty="0" err="1">
                <a:latin typeface="+mj-lt"/>
                <a:ea typeface="+mj-ea"/>
                <a:cs typeface="+mj-cs"/>
              </a:rPr>
              <a:t>és</a:t>
            </a:r>
            <a:r>
              <a:rPr lang="es-ES" sz="1200" dirty="0">
                <a:latin typeface="+mj-lt"/>
                <a:ea typeface="+mj-ea"/>
                <a:cs typeface="+mj-cs"/>
              </a:rPr>
              <a:t> </a:t>
            </a:r>
            <a:r>
              <a:rPr lang="es-ES" sz="1200" dirty="0" err="1">
                <a:latin typeface="+mj-lt"/>
                <a:ea typeface="+mj-ea"/>
                <a:cs typeface="+mj-cs"/>
              </a:rPr>
              <a:t>económic</a:t>
            </a:r>
            <a:r>
              <a:rPr lang="es-ES" sz="1200" dirty="0">
                <a:latin typeface="+mj-lt"/>
                <a:ea typeface="+mj-ea"/>
                <a:cs typeface="+mj-cs"/>
              </a:rPr>
              <a:t>? </a:t>
            </a:r>
            <a:r>
              <a:rPr lang="es-ES" sz="1200" dirty="0" err="1">
                <a:latin typeface="+mj-lt"/>
                <a:ea typeface="+mj-ea"/>
                <a:cs typeface="+mj-cs"/>
              </a:rPr>
              <a:t>És</a:t>
            </a:r>
            <a:r>
              <a:rPr lang="es-ES" sz="1200" dirty="0">
                <a:latin typeface="+mj-lt"/>
                <a:ea typeface="+mj-ea"/>
                <a:cs typeface="+mj-cs"/>
              </a:rPr>
              <a:t> </a:t>
            </a:r>
            <a:r>
              <a:rPr lang="es-ES" sz="1200" dirty="0" err="1">
                <a:latin typeface="+mj-lt"/>
                <a:ea typeface="+mj-ea"/>
                <a:cs typeface="+mj-cs"/>
              </a:rPr>
              <a:t>millor</a:t>
            </a:r>
            <a:r>
              <a:rPr lang="es-ES" sz="1200" dirty="0">
                <a:latin typeface="+mj-lt"/>
                <a:ea typeface="+mj-ea"/>
                <a:cs typeface="+mj-cs"/>
              </a:rPr>
              <a:t>?</a:t>
            </a:r>
            <a:br>
              <a:rPr lang="es-ES" sz="1200" dirty="0">
                <a:latin typeface="+mj-lt"/>
                <a:ea typeface="+mj-ea"/>
                <a:cs typeface="+mj-cs"/>
              </a:rPr>
            </a:br>
            <a:r>
              <a:rPr lang="es-ES" sz="1200" dirty="0">
                <a:latin typeface="+mj-lt"/>
                <a:ea typeface="+mj-ea"/>
                <a:cs typeface="+mj-cs"/>
              </a:rPr>
              <a:t>Soluciona un problema real?</a:t>
            </a:r>
            <a:endParaRPr lang="ca-ES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8650" y="287654"/>
            <a:ext cx="7886700" cy="69519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b="1" dirty="0">
                <a:solidFill>
                  <a:schemeClr val="accent1"/>
                </a:solidFill>
              </a:rPr>
              <a:t>La idea de </a:t>
            </a:r>
            <a:r>
              <a:rPr lang="es-ES" sz="3300" b="1" dirty="0" err="1">
                <a:solidFill>
                  <a:schemeClr val="accent1"/>
                </a:solidFill>
              </a:rPr>
              <a:t>negoci</a:t>
            </a:r>
            <a:endParaRPr lang="en-US" sz="33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4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42" y="260397"/>
            <a:ext cx="7778321" cy="688157"/>
          </a:xfrm>
        </p:spPr>
        <p:txBody>
          <a:bodyPr/>
          <a:lstStyle/>
          <a:p>
            <a:r>
              <a:rPr lang="en-US" dirty="0"/>
              <a:t>Partners/</a:t>
            </a:r>
            <a:r>
              <a:rPr lang="en-US" dirty="0" err="1"/>
              <a:t>Socis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63" y="2561010"/>
            <a:ext cx="7886700" cy="3263504"/>
          </a:xfrm>
        </p:spPr>
        <p:txBody>
          <a:bodyPr>
            <a:normAutofit/>
          </a:bodyPr>
          <a:lstStyle/>
          <a:p>
            <a:pPr lvl="1"/>
            <a:endParaRPr lang="es-ES" dirty="0"/>
          </a:p>
          <a:p>
            <a:pPr marL="342900" lvl="1" indent="0">
              <a:buNone/>
            </a:pPr>
            <a:endParaRPr lang="es-E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6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78729" y="886175"/>
            <a:ext cx="43976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Tens</a:t>
            </a:r>
            <a:r>
              <a:rPr lang="es-ES" sz="1200" dirty="0"/>
              <a:t> </a:t>
            </a:r>
            <a:r>
              <a:rPr lang="es-ES" sz="1200" dirty="0" err="1"/>
              <a:t>partners</a:t>
            </a:r>
            <a:r>
              <a:rPr lang="es-ES" sz="1200" dirty="0"/>
              <a:t>/</a:t>
            </a:r>
            <a:r>
              <a:rPr lang="es-ES" sz="1200" dirty="0" err="1"/>
              <a:t>socis</a:t>
            </a:r>
            <a:r>
              <a:rPr lang="es-ES" sz="1200" dirty="0"/>
              <a:t>/</a:t>
            </a:r>
            <a:r>
              <a:rPr lang="es-ES" sz="1200" dirty="0" err="1"/>
              <a:t>mentors</a:t>
            </a:r>
            <a:r>
              <a:rPr lang="es-ES" sz="120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Qui</a:t>
            </a:r>
            <a:r>
              <a:rPr lang="es-ES" sz="1200" dirty="0"/>
              <a:t> </a:t>
            </a:r>
            <a:r>
              <a:rPr lang="es-ES" sz="1200" dirty="0" err="1"/>
              <a:t>són</a:t>
            </a:r>
            <a:r>
              <a:rPr lang="es-ES" sz="1200" dirty="0"/>
              <a:t>? Quina </a:t>
            </a:r>
            <a:r>
              <a:rPr lang="es-ES" sz="1200" dirty="0" err="1"/>
              <a:t>implicació</a:t>
            </a:r>
            <a:r>
              <a:rPr lang="es-ES" sz="1200" dirty="0"/>
              <a:t> </a:t>
            </a:r>
            <a:r>
              <a:rPr lang="es-ES" sz="1200" dirty="0" err="1"/>
              <a:t>tenen</a:t>
            </a:r>
            <a:r>
              <a:rPr lang="es-ES" sz="120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Què</a:t>
            </a:r>
            <a:r>
              <a:rPr lang="es-ES" sz="1200" dirty="0"/>
              <a:t> aporten? (capital, idees,...)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39686" y="1574332"/>
            <a:ext cx="7524431" cy="48705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es-ES" sz="1350" dirty="0"/>
          </a:p>
          <a:p>
            <a:endParaRPr lang="ca-ES" sz="1350" dirty="0"/>
          </a:p>
        </p:txBody>
      </p:sp>
    </p:spTree>
    <p:extLst>
      <p:ext uri="{BB962C8B-B14F-4D97-AF65-F5344CB8AC3E}">
        <p14:creationId xmlns:p14="http://schemas.microsoft.com/office/powerpoint/2010/main" val="16592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61260"/>
            <a:ext cx="7886701" cy="535986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mercat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2504"/>
            <a:ext cx="7886700" cy="4433847"/>
          </a:xfrm>
          <a:solidFill>
            <a:schemeClr val="lt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 lvl="1"/>
            <a:endParaRPr lang="es-ES" dirty="0"/>
          </a:p>
          <a:p>
            <a:pPr marL="342900" lvl="1" indent="0">
              <a:buNone/>
            </a:pPr>
            <a:endParaRPr lang="en-U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7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28649" y="79724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/>
              <a:t>Explica</a:t>
            </a:r>
            <a:r>
              <a:rPr lang="en-US" sz="1200" dirty="0"/>
              <a:t> el </a:t>
            </a:r>
            <a:r>
              <a:rPr lang="en-US" sz="1200" dirty="0" err="1"/>
              <a:t>mercat</a:t>
            </a:r>
            <a:r>
              <a:rPr lang="en-US" sz="1200" dirty="0"/>
              <a:t> on </a:t>
            </a:r>
            <a:r>
              <a:rPr lang="en-US" sz="1200" dirty="0" err="1"/>
              <a:t>operar</a:t>
            </a:r>
            <a:r>
              <a:rPr lang="es-ES" sz="1200" dirty="0"/>
              <a:t>à la </a:t>
            </a:r>
            <a:r>
              <a:rPr lang="es-ES" sz="1200" dirty="0" err="1"/>
              <a:t>teva</a:t>
            </a:r>
            <a:r>
              <a:rPr lang="es-ES" sz="1200" dirty="0"/>
              <a:t> </a:t>
            </a:r>
            <a:r>
              <a:rPr lang="es-ES" sz="1200" b="1" dirty="0" err="1"/>
              <a:t>start</a:t>
            </a:r>
            <a:r>
              <a:rPr lang="es-ES" sz="1200" b="1" dirty="0"/>
              <a:t> up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Visió</a:t>
            </a:r>
            <a:r>
              <a:rPr lang="es-ES" sz="1200" dirty="0"/>
              <a:t> general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Tendències</a:t>
            </a:r>
            <a:r>
              <a:rPr lang="es-ES" sz="1200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dirty="0"/>
              <a:t>Potencial actual i </a:t>
            </a:r>
            <a:r>
              <a:rPr lang="es-ES" sz="1200" dirty="0" err="1"/>
              <a:t>futur</a:t>
            </a:r>
            <a:endParaRPr lang="es-ES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Tests</a:t>
            </a:r>
            <a:r>
              <a:rPr lang="es-ES" sz="1200" dirty="0"/>
              <a:t> </a:t>
            </a:r>
            <a:r>
              <a:rPr lang="es-ES" sz="1200" dirty="0" err="1"/>
              <a:t>previs</a:t>
            </a:r>
            <a:r>
              <a:rPr lang="es-ES" sz="1200" dirty="0"/>
              <a:t>, </a:t>
            </a:r>
            <a:r>
              <a:rPr lang="es-ES" sz="1200" dirty="0" err="1"/>
              <a:t>presentacions</a:t>
            </a:r>
            <a:r>
              <a:rPr lang="es-ES" sz="1200" dirty="0"/>
              <a:t>, </a:t>
            </a:r>
            <a:r>
              <a:rPr lang="es-ES" sz="1200" dirty="0" err="1"/>
              <a:t>feed</a:t>
            </a:r>
            <a:r>
              <a:rPr lang="es-ES" sz="1200" dirty="0"/>
              <a:t> back </a:t>
            </a:r>
          </a:p>
        </p:txBody>
      </p:sp>
    </p:spTree>
    <p:extLst>
      <p:ext uri="{BB962C8B-B14F-4D97-AF65-F5344CB8AC3E}">
        <p14:creationId xmlns:p14="http://schemas.microsoft.com/office/powerpoint/2010/main" val="101970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8" y="234455"/>
            <a:ext cx="7886701" cy="692458"/>
          </a:xfrm>
        </p:spPr>
        <p:txBody>
          <a:bodyPr>
            <a:normAutofit/>
          </a:bodyPr>
          <a:lstStyle/>
          <a:p>
            <a:r>
              <a:rPr lang="en-US" dirty="0"/>
              <a:t>La persona </a:t>
            </a:r>
            <a:r>
              <a:rPr lang="en-US" dirty="0" err="1"/>
              <a:t>emprenedora</a:t>
            </a:r>
            <a:r>
              <a:rPr lang="en-US" dirty="0"/>
              <a:t>/</a:t>
            </a:r>
            <a:r>
              <a:rPr lang="en-US" dirty="0" err="1"/>
              <a:t>l’equip</a:t>
            </a:r>
            <a:r>
              <a:rPr lang="en-US" dirty="0"/>
              <a:t> de </a:t>
            </a:r>
            <a:r>
              <a:rPr lang="en-US" dirty="0" err="1"/>
              <a:t>persones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959429"/>
            <a:ext cx="7886700" cy="4316958"/>
          </a:xfrm>
          <a:solidFill>
            <a:schemeClr val="lt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 lvl="1"/>
            <a:endParaRPr lang="es-ES" dirty="0"/>
          </a:p>
          <a:p>
            <a:pPr marL="342900" lvl="1" indent="0">
              <a:buNone/>
            </a:pPr>
            <a:endParaRPr lang="en-U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8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723291" y="868377"/>
            <a:ext cx="25855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/>
              <a:t>El </a:t>
            </a:r>
            <a:r>
              <a:rPr lang="es-ES" sz="1200" dirty="0" err="1"/>
              <a:t>teu</a:t>
            </a:r>
            <a:r>
              <a:rPr lang="es-ES" sz="1200" dirty="0"/>
              <a:t> perfil </a:t>
            </a:r>
            <a:r>
              <a:rPr lang="es-ES" sz="1200" dirty="0" err="1"/>
              <a:t>objectiu</a:t>
            </a:r>
            <a:endParaRPr lang="es-ES" sz="1200" dirty="0"/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s-ES" sz="1200" dirty="0" err="1"/>
              <a:t>Formació</a:t>
            </a:r>
            <a:endParaRPr lang="es-ES" sz="1200" dirty="0"/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s-ES" sz="1200" dirty="0" err="1"/>
              <a:t>Experiència</a:t>
            </a:r>
            <a:r>
              <a:rPr lang="es-ES" sz="1200" dirty="0"/>
              <a:t> </a:t>
            </a:r>
            <a:r>
              <a:rPr lang="es-ES" sz="1200" dirty="0" err="1"/>
              <a:t>professional</a:t>
            </a:r>
            <a:endParaRPr lang="es-ES" sz="1200" dirty="0"/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s-ES" sz="1200" dirty="0" err="1"/>
              <a:t>Càrrec</a:t>
            </a:r>
            <a:r>
              <a:rPr lang="es-ES" sz="1200" dirty="0"/>
              <a:t>/</a:t>
            </a:r>
            <a:r>
              <a:rPr lang="es-ES" sz="1200" dirty="0" err="1"/>
              <a:t>Posició</a:t>
            </a:r>
            <a:endParaRPr lang="es-ES" sz="1200" dirty="0"/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s-ES" sz="1200" dirty="0" err="1"/>
              <a:t>Competències</a:t>
            </a:r>
            <a:r>
              <a:rPr lang="es-ES" sz="1200" dirty="0"/>
              <a:t> </a:t>
            </a:r>
            <a:r>
              <a:rPr lang="es-ES" sz="1200" dirty="0" err="1"/>
              <a:t>adquirides</a:t>
            </a:r>
            <a:endParaRPr lang="es-ES" sz="1200" dirty="0"/>
          </a:p>
        </p:txBody>
      </p:sp>
      <p:sp>
        <p:nvSpPr>
          <p:cNvPr id="6" name="5 Rectángulo"/>
          <p:cNvSpPr/>
          <p:nvPr/>
        </p:nvSpPr>
        <p:spPr>
          <a:xfrm>
            <a:off x="3403450" y="868377"/>
            <a:ext cx="5111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/>
              <a:t>Creus</a:t>
            </a:r>
            <a:r>
              <a:rPr lang="es-ES" sz="1200" dirty="0"/>
              <a:t> que </a:t>
            </a:r>
            <a:r>
              <a:rPr lang="es-ES" sz="1200" dirty="0" err="1"/>
              <a:t>ets</a:t>
            </a:r>
            <a:r>
              <a:rPr lang="es-ES" sz="1200" dirty="0"/>
              <a:t> la persona/es </a:t>
            </a:r>
            <a:r>
              <a:rPr lang="es-ES" sz="1200" dirty="0" err="1"/>
              <a:t>adient</a:t>
            </a:r>
            <a:r>
              <a:rPr lang="es-ES" sz="1200" dirty="0"/>
              <a:t>/s per portar a </a:t>
            </a:r>
            <a:r>
              <a:rPr lang="es-ES" sz="1200" dirty="0" err="1"/>
              <a:t>terme</a:t>
            </a:r>
            <a:r>
              <a:rPr lang="es-ES" sz="1200" dirty="0"/>
              <a:t> el </a:t>
            </a:r>
            <a:r>
              <a:rPr lang="es-ES" sz="1200" dirty="0" err="1"/>
              <a:t>projecte</a:t>
            </a:r>
            <a:r>
              <a:rPr lang="es-ES" sz="1200" dirty="0"/>
              <a:t>? Per </a:t>
            </a:r>
            <a:r>
              <a:rPr lang="es-ES" sz="1200" dirty="0" err="1"/>
              <a:t>què</a:t>
            </a:r>
            <a:r>
              <a:rPr lang="es-ES" sz="1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4953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05171"/>
            <a:ext cx="7886701" cy="692458"/>
          </a:xfrm>
        </p:spPr>
        <p:txBody>
          <a:bodyPr/>
          <a:lstStyle/>
          <a:p>
            <a:r>
              <a:rPr lang="en-US" dirty="0"/>
              <a:t>P</a:t>
            </a:r>
            <a:r>
              <a:rPr lang="es-ES" dirty="0" err="1"/>
              <a:t>úblic</a:t>
            </a:r>
            <a:r>
              <a:rPr lang="es-ES" dirty="0"/>
              <a:t> </a:t>
            </a:r>
            <a:r>
              <a:rPr lang="es-ES" dirty="0" err="1"/>
              <a:t>objectiu</a:t>
            </a:r>
            <a:r>
              <a:rPr lang="es-ES" dirty="0"/>
              <a:t> ( target) </a:t>
            </a:r>
            <a:r>
              <a:rPr lang="en-US" dirty="0"/>
              <a:t> de la Start Up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28650" y="1985320"/>
            <a:ext cx="7886700" cy="4209427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endParaRPr lang="ca-ES" sz="11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6029-0F7F-ED4D-BFF5-A42669D5D632}" type="slidenum">
              <a:rPr lang="en-US" smtClean="0"/>
              <a:t>9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8649" y="969657"/>
            <a:ext cx="37359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200" dirty="0"/>
              <a:t>Identifica el públic objectiu (àmbit geogràfic, rang familiar, nivell d'ingressos...)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200" dirty="0"/>
              <a:t>El teu públic objectiu té  prou renda disponible per comprar el teu producte?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a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4479108" y="93609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1200" dirty="0"/>
              <a:t>Identifica el pla de Màrqueting: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ca-ES" sz="1200" dirty="0"/>
              <a:t>Què és el més rellevant de la teva proposta?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ca-ES" sz="1200" dirty="0"/>
              <a:t>Com arribarà la teva oferta al teu públic ?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ca-ES" sz="1200" dirty="0"/>
              <a:t>Com es tradueix el coneixement de la oferta en vendes?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ca-ES" sz="1200" dirty="0"/>
              <a:t>Quantifica el cost econòmic del pla de Màrqueting </a:t>
            </a:r>
          </a:p>
          <a:p>
            <a:pPr marL="471488" lvl="1" indent="-128588">
              <a:buFont typeface="Arial" panose="020B0604020202020204" pitchFamily="34" charset="0"/>
              <a:buChar char="•"/>
            </a:pPr>
            <a:endParaRPr lang="ca-ES" sz="1200" dirty="0"/>
          </a:p>
          <a:p>
            <a:pPr lvl="1"/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761918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CROBANK">
      <a:dk1>
        <a:sysClr val="windowText" lastClr="000000"/>
      </a:dk1>
      <a:lt1>
        <a:sysClr val="window" lastClr="FFFFFF"/>
      </a:lt1>
      <a:dk2>
        <a:srgbClr val="494949"/>
      </a:dk2>
      <a:lt2>
        <a:srgbClr val="CFC6B4"/>
      </a:lt2>
      <a:accent1>
        <a:srgbClr val="009AD8"/>
      </a:accent1>
      <a:accent2>
        <a:srgbClr val="E65A2B"/>
      </a:accent2>
      <a:accent3>
        <a:srgbClr val="A5A5A5"/>
      </a:accent3>
      <a:accent4>
        <a:srgbClr val="F4C00E"/>
      </a:accent4>
      <a:accent5>
        <a:srgbClr val="4ABDF0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d6a544-989a-41ce-ba6a-62e7362b7ea7">
      <Terms xmlns="http://schemas.microsoft.com/office/infopath/2007/PartnerControls"/>
    </lcf76f155ced4ddcb4097134ff3c332f>
    <TaxCatchAll xmlns="9cddf59f-3ec9-477e-ac12-f812644be27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E95121FAC9847429127AD88B7B7BF70" ma:contentTypeVersion="16" ma:contentTypeDescription="Crear nuevo documento." ma:contentTypeScope="" ma:versionID="a945fa3d355a74056284fad1468330be">
  <xsd:schema xmlns:xsd="http://www.w3.org/2001/XMLSchema" xmlns:xs="http://www.w3.org/2001/XMLSchema" xmlns:p="http://schemas.microsoft.com/office/2006/metadata/properties" xmlns:ns2="fad6a544-989a-41ce-ba6a-62e7362b7ea7" xmlns:ns3="9cddf59f-3ec9-477e-ac12-f812644be27a" targetNamespace="http://schemas.microsoft.com/office/2006/metadata/properties" ma:root="true" ma:fieldsID="267bd89b8a0c7637c1a6a6ccabed1f92" ns2:_="" ns3:_="">
    <xsd:import namespace="fad6a544-989a-41ce-ba6a-62e7362b7ea7"/>
    <xsd:import namespace="9cddf59f-3ec9-477e-ac12-f812644be2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d6a544-989a-41ce-ba6a-62e7362b7e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057aaa-19d2-434a-8c82-db9a11318c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df59f-3ec9-477e-ac12-f812644be2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feb0cb4-6f9f-45ce-af48-b4cf4a0690da}" ma:internalName="TaxCatchAll" ma:showField="CatchAllData" ma:web="9cddf59f-3ec9-477e-ac12-f812644be2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E0AC33-C9B4-4864-885B-8BFA03368D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C9FC8F-ED9E-4EB6-9F7B-7F452E29E0BA}">
  <ds:schemaRefs>
    <ds:schemaRef ds:uri="http://schemas.microsoft.com/office/2006/metadata/properties"/>
    <ds:schemaRef ds:uri="http://schemas.microsoft.com/office/infopath/2007/PartnerControls"/>
    <ds:schemaRef ds:uri="fad6a544-989a-41ce-ba6a-62e7362b7ea7"/>
    <ds:schemaRef ds:uri="9cddf59f-3ec9-477e-ac12-f812644be27a"/>
  </ds:schemaRefs>
</ds:datastoreItem>
</file>

<file path=customXml/itemProps3.xml><?xml version="1.0" encoding="utf-8"?>
<ds:datastoreItem xmlns:ds="http://schemas.openxmlformats.org/officeDocument/2006/customXml" ds:itemID="{84FCE621-E4FD-46EC-874F-E9931AC556D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1618</TotalTime>
  <Words>865</Words>
  <Application>Microsoft Office PowerPoint</Application>
  <PresentationFormat>Presentación en pantalla (4:3)</PresentationFormat>
  <Paragraphs>204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Start-up Business Plan</vt:lpstr>
      <vt:lpstr>Consideracions prèvies</vt:lpstr>
      <vt:lpstr>Dades del Emprenedor  </vt:lpstr>
      <vt:lpstr>Dades del projecte  </vt:lpstr>
      <vt:lpstr>Detallar la idea de la start up Quin servei i/o producte? Perquè creus que és una bona idea?   </vt:lpstr>
      <vt:lpstr>Partners/Socis</vt:lpstr>
      <vt:lpstr>El mercat </vt:lpstr>
      <vt:lpstr>La persona emprenedora/l’equip de persones</vt:lpstr>
      <vt:lpstr>Públic objectiu ( target)  de la Start Up</vt:lpstr>
      <vt:lpstr>La competència </vt:lpstr>
      <vt:lpstr>Preu i previsió de vendes</vt:lpstr>
      <vt:lpstr>Operativa interna </vt:lpstr>
      <vt:lpstr>Aspectes regulatoris </vt:lpstr>
      <vt:lpstr>Timeline d’inici d’activitats</vt:lpstr>
      <vt:lpstr>Pla B</vt:lpstr>
      <vt:lpstr>Futur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Valors d’anàlisi per a un projecte Start up Model Virgin Start Up</dc:title>
  <dc:creator>antoniobarrosm@gmail.com</dc:creator>
  <cp:lastModifiedBy>Paloma Miranda</cp:lastModifiedBy>
  <cp:revision>168</cp:revision>
  <cp:lastPrinted>2017-02-16T11:49:08Z</cp:lastPrinted>
  <dcterms:created xsi:type="dcterms:W3CDTF">2016-07-09T13:27:58Z</dcterms:created>
  <dcterms:modified xsi:type="dcterms:W3CDTF">2022-09-22T11:01:23Z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0x010100CE95121FAC9847429127AD88B7B7BF70</vt:lpwstr>
  </property>
  <property fmtid="{D5CDD505-2E9C-101B-9397-08002B2CF9AE}" pid="3" name="MediaServiceImageTags">
    <vt:lpwstr/>
  </property>
</Properties>
</file>