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7" r:id="rId5"/>
    <p:sldId id="258" r:id="rId6"/>
    <p:sldId id="259" r:id="rId7"/>
    <p:sldId id="260" r:id="rId8"/>
    <p:sldId id="293" r:id="rId9"/>
    <p:sldId id="298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94" r:id="rId20"/>
    <p:sldId id="295" r:id="rId21"/>
    <p:sldId id="296" r:id="rId22"/>
    <p:sldId id="270" r:id="rId23"/>
    <p:sldId id="271" r:id="rId24"/>
    <p:sldId id="272" r:id="rId25"/>
    <p:sldId id="273" r:id="rId26"/>
    <p:sldId id="297" r:id="rId27"/>
    <p:sldId id="274" r:id="rId28"/>
    <p:sldId id="275" r:id="rId29"/>
    <p:sldId id="276" r:id="rId30"/>
    <p:sldId id="277" r:id="rId31"/>
    <p:sldId id="279" r:id="rId32"/>
    <p:sldId id="281" r:id="rId33"/>
    <p:sldId id="280" r:id="rId34"/>
    <p:sldId id="283" r:id="rId35"/>
    <p:sldId id="284" r:id="rId36"/>
    <p:sldId id="286" r:id="rId37"/>
    <p:sldId id="287" r:id="rId38"/>
    <p:sldId id="291" r:id="rId39"/>
    <p:sldId id="292" r:id="rId40"/>
    <p:sldId id="285" r:id="rId41"/>
    <p:sldId id="288" r:id="rId42"/>
    <p:sldId id="289" r:id="rId43"/>
    <p:sldId id="290" r:id="rId44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di Aguirre" initials="AA" lastIdx="76" clrIdx="0">
    <p:extLst/>
  </p:cmAuthor>
  <p:cmAuthor id="2" name="Hector Cartagen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89599" autoAdjust="0"/>
  </p:normalViewPr>
  <p:slideViewPr>
    <p:cSldViewPr snapToGrid="0" snapToObjects="1">
      <p:cViewPr varScale="1">
        <p:scale>
          <a:sx n="65" d="100"/>
          <a:sy n="65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4073F-0E18-4149-B0E5-563D9BBA655F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D996E2-88E3-3749-AD55-71ED06C5441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6397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 el año 2014 la EHPM reporta que la población total del país fue de 6,401,415 personas, las mujeres representan el 52.7% de la población total del país y los hombres el 47.3%</a:t>
            </a:r>
            <a:endParaRPr lang="es-SV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016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Los esquemas de incentivos del país brindan importantes exenciones en impuesto sobre la renta, municipales, transferencia de bienes raíces, así como derechos arancelarios y otros impuestos a la importación de maquinaria y equipo utilizados en los procesos de producción de bienes y servicios.</a:t>
            </a:r>
          </a:p>
          <a:p>
            <a:endParaRPr lang="es-SV" b="1" dirty="0" smtClean="0"/>
          </a:p>
          <a:p>
            <a:r>
              <a:rPr lang="es-SV" b="1" dirty="0" smtClean="0"/>
              <a:t>Ley de incentivos Energías renovables:</a:t>
            </a:r>
            <a:r>
              <a:rPr lang="es-SV" b="1" baseline="0" dirty="0" smtClean="0"/>
              <a:t> </a:t>
            </a:r>
          </a:p>
          <a:p>
            <a:r>
              <a:rPr lang="es-SV" baseline="0" dirty="0" smtClean="0"/>
              <a:t>Exención del impuesto sobre la renta durante 5 años para proyectos superiores a 10MW y de 10 años en el caso de proyectos de 10 MW o menos. </a:t>
            </a:r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060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Los esquemas de incentivos del país brindan importantes exenciones en impuesto sobre la renta, municipales, transferencia de bienes raíces, así como derechos arancelarios y otros impuestos a la importación de maquinaria y equipo utilizados en los procesos de producción de bienes y servicios.</a:t>
            </a:r>
          </a:p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1026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Los esquemas de incentivos del país brindan importantes exenciones en impuesto sobre la renta, municipales, transferencia de bienes raíces, así como derechos arancelarios y otros impuestos a la importación de maquinaria y equipo utilizados en los procesos de producción de bienes y servicios.</a:t>
            </a:r>
          </a:p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71366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Los esquemas de incentivos del país brindan importantes exenciones en impuesto sobre la renta, municipales, transferencia de bienes raíces, así como derechos arancelarios y otros impuestos a la importación de maquinaria y equipo utilizados en los procesos de producción de bienes y servicios.</a:t>
            </a:r>
          </a:p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048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dirty="0" smtClean="0"/>
              <a:t>Sectores</a:t>
            </a:r>
            <a:r>
              <a:rPr lang="es-SV" baseline="0" dirty="0" smtClean="0"/>
              <a:t> beneficiados por la Ley de Estabilidad Jurídica: 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aeronáutica, agroindustria, acuicultura, electrónica, energía, infraestructura estratégica, logística, servicios de salud, servicios empresariales a distancia, turismo, telecomunicaciones, manufacturas diversas, ciencia  y tecnología.</a:t>
            </a:r>
            <a:endParaRPr lang="es-ES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5833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SV" dirty="0" smtClean="0"/>
              <a:t>Los logros más importantes del Gobierno de El Salvador en materia</a:t>
            </a:r>
            <a:r>
              <a:rPr lang="es-SV" baseline="0" dirty="0" smtClean="0"/>
              <a:t> de Seguridad pública en el segundo año de gobierno son: </a:t>
            </a:r>
            <a:endParaRPr lang="es-SV" dirty="0" smtClean="0"/>
          </a:p>
          <a:p>
            <a:pPr marL="228600" indent="-228600">
              <a:buAutoNum type="arabicPeriod"/>
            </a:pPr>
            <a:r>
              <a:rPr lang="es-SV" dirty="0" smtClean="0"/>
              <a:t>Puesta en marcha del Plan El Salvador Seguro</a:t>
            </a:r>
            <a:r>
              <a:rPr lang="es-SV" baseline="0" dirty="0" smtClean="0"/>
              <a:t> respaldado por un amplio consenso social representado por el Consejo Nacional de Seguridad y Convivencia Ciudadana</a:t>
            </a:r>
          </a:p>
          <a:p>
            <a:pPr marL="228600" indent="-228600">
              <a:buAutoNum type="arabicPeriod"/>
            </a:pPr>
            <a:r>
              <a:rPr lang="es-SV" baseline="0" dirty="0" smtClean="0"/>
              <a:t>El fortalecimiento de las acciones de seguridad pública en acuerdo con la Asamblea Legislativa, la Fiscalía General de la Republica, la Corte Suprema de Justicia, la Procuraduría de los derechos humanos y los partidos políticos</a:t>
            </a:r>
          </a:p>
          <a:p>
            <a:pPr marL="228600" indent="-228600">
              <a:buAutoNum type="arabicPeriod"/>
            </a:pPr>
            <a:r>
              <a:rPr lang="es-SV" baseline="0" dirty="0" smtClean="0"/>
              <a:t>La implementación de medidas extraordinarias que fortalecen el combate frontal contra la delincuencia</a:t>
            </a:r>
          </a:p>
          <a:p>
            <a:pPr marL="228600" indent="-228600">
              <a:buAutoNum type="arabicPeriod"/>
            </a:pPr>
            <a:r>
              <a:rPr lang="es-SV" baseline="0" dirty="0" smtClean="0"/>
              <a:t>El impulso de una efectiva estrategia de prevención de violencia con participación de las comunidades organizadas y la ciudadanía</a:t>
            </a:r>
          </a:p>
          <a:p>
            <a:pPr marL="228600" indent="-228600">
              <a:buAutoNum type="arabicPeriod"/>
            </a:pPr>
            <a:r>
              <a:rPr lang="es-SV" b="1" baseline="0" dirty="0" smtClean="0"/>
              <a:t>La reducción de los homicidios al mes de abril de 2016: 50% de caída. 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 marcar aún una tendencia definitiva, el gobierno anunció en abril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las grandes empresas reportan una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reducción del 59% del delito de la extorsión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como resultado inmediato de las medidas extraordinarias que iniciaron con el control total en las cárceles, lo que incluyó el corte de las señales telefónicas.</a:t>
            </a:r>
            <a:endParaRPr lang="es-SV" b="1" dirty="0" smtClean="0"/>
          </a:p>
          <a:p>
            <a:endParaRPr lang="es-SV" b="1" dirty="0" smtClean="0"/>
          </a:p>
          <a:p>
            <a:r>
              <a:rPr lang="es-SV" b="1" dirty="0" smtClean="0"/>
              <a:t>Apuestas principales de el plan El Salvador</a:t>
            </a:r>
            <a:r>
              <a:rPr lang="es-SV" b="1" baseline="0" dirty="0" smtClean="0"/>
              <a:t> Seguro: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Reducir el impacto de la violencia y el crimen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Contar con un sistema de justicia penal en el que la ciudadanía confíe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Disponer de un marco legal que garantice la reducción de la violencia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Contar con institucionalidad que goce de la confianza de la ciudadanía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baseline="0" dirty="0" smtClean="0"/>
              <a:t>Garantizar el acceso a la justicia y seguridad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SV" baseline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s-SV" b="1" baseline="0" dirty="0" smtClean="0"/>
              <a:t>Ejes de las medidas de prevención de violencia: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_tradnl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Empleo y empleabilidad </a:t>
            </a:r>
            <a:r>
              <a:rPr lang="es-ES_tradnl" dirty="0" smtClean="0">
                <a:solidFill>
                  <a:schemeClr val="tx1"/>
                </a:solidFill>
              </a:rPr>
              <a:t>para la juventud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Educación </a:t>
            </a:r>
            <a:r>
              <a:rPr lang="es-ES_tradnl" dirty="0" smtClean="0">
                <a:solidFill>
                  <a:schemeClr val="tx1"/>
                </a:solidFill>
              </a:rPr>
              <a:t>para la niñez, la adolescencia y la juventud</a:t>
            </a:r>
            <a:endParaRPr lang="es-ES" dirty="0" smtClean="0">
              <a:solidFill>
                <a:schemeClr val="tx1"/>
              </a:solidFill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Cultura, deporte y recreación </a:t>
            </a:r>
            <a:r>
              <a:rPr lang="es-ES_tradnl" dirty="0" smtClean="0">
                <a:solidFill>
                  <a:schemeClr val="tx1"/>
                </a:solidFill>
              </a:rPr>
              <a:t>para todos y todas</a:t>
            </a:r>
            <a:endParaRPr lang="es-ES" dirty="0" smtClean="0">
              <a:solidFill>
                <a:schemeClr val="tx1"/>
              </a:solidFill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Atención a víctimas </a:t>
            </a:r>
            <a:r>
              <a:rPr lang="es-ES_tradnl" dirty="0" smtClean="0">
                <a:solidFill>
                  <a:schemeClr val="tx1"/>
                </a:solidFill>
              </a:rPr>
              <a:t>de la violencia</a:t>
            </a:r>
            <a:endParaRPr lang="es-ES" dirty="0" smtClean="0">
              <a:solidFill>
                <a:schemeClr val="tx1"/>
              </a:solidFill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dirty="0" smtClean="0">
                <a:solidFill>
                  <a:schemeClr val="tx1"/>
                </a:solidFill>
              </a:rPr>
              <a:t>Masificar la </a:t>
            </a:r>
            <a:r>
              <a:rPr lang="es-ES_tradnl" dirty="0" smtClean="0">
                <a:solidFill>
                  <a:schemeClr val="tx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estrategia “Yo Cambio”</a:t>
            </a:r>
            <a:endParaRPr lang="es-SV" baseline="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72962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SV" b="1" dirty="0" smtClean="0">
                <a:solidFill>
                  <a:schemeClr val="tx2"/>
                </a:solidFill>
                <a:cs typeface="Arial" pitchFamily="34" charset="0"/>
              </a:rPr>
              <a:t>La ubicación geográfica de El Salvador</a:t>
            </a:r>
            <a:r>
              <a:rPr lang="es-SV" b="1" baseline="0" dirty="0" smtClean="0">
                <a:solidFill>
                  <a:schemeClr val="tx2"/>
                </a:solidFill>
                <a:cs typeface="Arial" pitchFamily="34" charset="0"/>
              </a:rPr>
              <a:t> junto con los acuerdos comerciales vigentes nos </a:t>
            </a:r>
            <a:r>
              <a:rPr lang="es-SV" sz="1200" b="1" kern="0" dirty="0" smtClean="0">
                <a:solidFill>
                  <a:prstClr val="white"/>
                </a:solidFill>
                <a:latin typeface="+mn-lt"/>
                <a:ea typeface="+mn-ea"/>
                <a:cs typeface="+mn-cs"/>
              </a:rPr>
              <a:t>convierten también en la plataforma ideal para exportar a grandes mercados</a:t>
            </a:r>
            <a:endParaRPr lang="es-SV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SV" sz="1200" b="1" kern="1200" dirty="0" smtClean="0">
              <a:solidFill>
                <a:schemeClr val="tx2"/>
              </a:solidFill>
              <a:latin typeface="+mn-lt"/>
              <a:ea typeface="+mn-ea"/>
              <a:cs typeface="Arial" pitchFamily="34" charset="0"/>
            </a:endParaRP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SV" sz="1200" kern="12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2-5 horas de vuelo para acceder a principales ciudades de Norte y Suramérica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sz="1200" kern="12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Vuelos directos a 32 destinos diferentes</a:t>
            </a:r>
            <a:endParaRPr lang="es-SV" b="1" dirty="0" smtClean="0">
              <a:solidFill>
                <a:schemeClr val="tx2"/>
              </a:solidFill>
              <a:cs typeface="Arial" pitchFamily="34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" sz="1200" dirty="0" smtClean="0">
                <a:solidFill>
                  <a:srgbClr val="FFFFFF"/>
                </a:solidFill>
                <a:latin typeface="News Gothic MT"/>
                <a:cs typeface="Trebuchet MS"/>
              </a:rPr>
              <a:t>Proximidad a principales rutas marítimas</a:t>
            </a:r>
            <a:endParaRPr lang="es-ES" sz="900" dirty="0" smtClean="0">
              <a:solidFill>
                <a:srgbClr val="FFFFFF"/>
              </a:solidFill>
              <a:latin typeface="+mn-lt"/>
              <a:cs typeface="Trebuchet M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sz="1200" dirty="0" smtClean="0">
                <a:solidFill>
                  <a:srgbClr val="FFFFFF"/>
                </a:solidFill>
                <a:latin typeface="+mn-lt"/>
                <a:cs typeface="Trebuchet MS"/>
              </a:rPr>
              <a:t>Misma hora que la zona central de Estados Unidos (CST, GMT -6)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7301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24824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dirty="0" smtClean="0"/>
              <a:t>Aumentos IED (millones USD): </a:t>
            </a: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2014:  1,229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2015: 1,060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5460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dirty="0" smtClean="0">
                <a:solidFill>
                  <a:schemeClr val="bg1"/>
                </a:solidFill>
              </a:rPr>
              <a:t>Estados Unidos y Centroamérica fueron los principales destinos de exportación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34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1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La economía dolarizada de El Salvador ofrece mayor certidumbre a los inversionistas como resultado de la eliminación del riesgo cambiario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La eliminación del riesgo cambiario redujo las</a:t>
            </a:r>
            <a:r>
              <a:rPr lang="es-SV" sz="1200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tasas de interés real y provee mayor certidumbre a los inversionistas, de manera que las compañías que han invertido en El Salvador se benefician de </a:t>
            </a:r>
            <a:r>
              <a:rPr lang="es-SV" sz="1600" b="1" dirty="0" smtClean="0">
                <a:solidFill>
                  <a:schemeClr val="bg1"/>
                </a:solidFill>
                <a:latin typeface="+mn-lt"/>
              </a:rPr>
              <a:t>costos de transacción</a:t>
            </a:r>
            <a:r>
              <a:rPr lang="es-SV" sz="1600" b="1" baseline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s-SV" sz="1600" b="1" dirty="0" smtClean="0">
                <a:solidFill>
                  <a:schemeClr val="bg1"/>
                </a:solidFill>
                <a:latin typeface="+mn-lt"/>
              </a:rPr>
              <a:t>y costos financieros más bajos</a:t>
            </a: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sz="1200" b="1" dirty="0" smtClean="0">
              <a:solidFill>
                <a:schemeClr val="tx2"/>
              </a:solidFill>
              <a:latin typeface="+mn-lt"/>
              <a:cs typeface="Arial" pitchFamily="34" charset="0"/>
            </a:endParaRPr>
          </a:p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2928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Industria SED en El Salvador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Pilar de la economía 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SED es una de la 10 industrias más importantes nacionales.</a:t>
            </a: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El Salvador ha sido calificado por El Economista como: "el país de las tercerizaciones".</a:t>
            </a:r>
          </a:p>
          <a:p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Sector en crecimiento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Tasa de crecimiento compuesta anual (CAGR) del 19% de 2008 a 2013. </a:t>
            </a: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Al comparar 2013 con 2012 la industria ha tenido una tasa de crecimiento del 22%. </a:t>
            </a:r>
          </a:p>
          <a:p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Generador de empleo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Esta industria genera aproximadamente 20,000 empleos directos, más de 11,000 estaciones de trabajo y representa más de 70 empresas entre locales y extranjeras.</a:t>
            </a:r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•             Cinco empresas de SED ya se encuentran entre los 15 mayores empleadores privados del país.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785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 el único país que ha podido desarrollar un clúster de sintéticos completo en Centro América. </a:t>
            </a:r>
            <a:r>
              <a:rPr lang="es-S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 incluye fabricación de hilaza de poliéster y nylon, elásticos, tejidos de punto y plano, confección de prendas de vestir de alto valor agregado como ropa deportiva, ropa para deportes de alto rendimiento, trajes de baño, entre otros.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SV" dirty="0" smtClean="0"/>
          </a:p>
          <a:p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sector representa el 47% de las exportaciones totales del país. </a:t>
            </a:r>
            <a:r>
              <a:rPr lang="es-SV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mercados de exportación han crecido constantemente, ampliando a más de 50 países.</a:t>
            </a:r>
          </a:p>
          <a:p>
            <a:endParaRPr lang="es-SV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2015, las exportaciones del sector lograron un valor de US$2,551 millones, incrementando un 6.2% con respecto al año 2014.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26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 fuerza laboral está constituida por 2,842,997 personas; de este total el 58.5% es representado por los hombres y el 41.5% por las mujeres.</a:t>
            </a:r>
          </a:p>
          <a:p>
            <a:endParaRPr lang="es-SV" sz="1200" b="0" i="0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Población estudiantil graduada de ingeniería y tecnología: </a:t>
            </a:r>
            <a:r>
              <a:rPr lang="es-SV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4,904,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hombres: </a:t>
            </a:r>
            <a:r>
              <a:rPr lang="es-SV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3,687;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mujeres:</a:t>
            </a:r>
            <a:r>
              <a:rPr lang="es-SV" dirty="0" smtClean="0"/>
              <a:t> </a:t>
            </a:r>
            <a:r>
              <a:rPr lang="es-SV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1,217</a:t>
            </a: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395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54360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Factores evaluados: </a:t>
            </a:r>
          </a:p>
          <a:p>
            <a:r>
              <a:rPr lang="es-SV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  <a:r>
              <a:rPr lang="es-SV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1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Effectiveness</a:t>
            </a:r>
            <a:endParaRPr lang="es-SV" sz="1200" b="1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Average annual salary for an unskilled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worker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Average annual salary for a semi-skilled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worker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Average annual salary for a skilled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worker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Annual rent for prime grade A office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 per m²)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Annual rent for prime grade A industrial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 per m²)</a:t>
            </a:r>
          </a:p>
          <a:p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Electricity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 per kilowatt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hour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Four-star hotels in city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location</a:t>
            </a:r>
          </a:p>
          <a:p>
            <a:r>
              <a:rPr lang="fr-F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Petrol prices ($ per litre)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Minimum wage ($ per hour)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Cost to export ($ per container)</a:t>
            </a:r>
          </a:p>
          <a:p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import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($ per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container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Cost of establishing a business (absolute value using gross national income from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World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Doing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Business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Corporation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indirect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tax</a:t>
            </a:r>
            <a:endParaRPr lang="es-SV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• Country purchasing power parity/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exchange</a:t>
            </a:r>
            <a:r>
              <a:rPr lang="es-SV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SV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rate</a:t>
            </a:r>
            <a:endParaRPr lang="es-SV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622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Prestaciones</a:t>
            </a:r>
            <a:r>
              <a:rPr lang="es-ES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pagadas por el empleador: </a:t>
            </a: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 social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empleador paga un monto equivalente a 7.5 % del salario base. Para el cálculo de la contribución se tomará como salario base hasta un máx. de USD 1,000.</a:t>
            </a:r>
            <a:endParaRPr lang="es-E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Vacación anual remunerada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vacaciones remuneradas se pagan una vez al año y corresponden al 30 % del salario quincenal.</a:t>
            </a: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Formación profesional (INSAFORP)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Aplicable únicamente a empresas que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han empleado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10 o más personas. La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empresa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 un monto equivalente a 1 % del salario base.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Aguinaldo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paga anualmente en diciembre (aunque no es obligatorio mantener una reserva). El monto se calcula de acuerdo al número de años trabajados: 1-3 años (15 días de salario), 3-10 años (19 días de salario), 10 o más años (21 días de salario).</a:t>
            </a: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Fondo de pensión (AFP)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empleador contribuye con 6.75 % del salario base.</a:t>
            </a:r>
          </a:p>
          <a:p>
            <a:r>
              <a:rPr lang="es-SV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Prestación por renuncia voluntaria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Ley no obliga al mantenimiento de esta provisión, pero sí obliga su pago en caso de renuncia voluntaria de una</a:t>
            </a:r>
            <a:r>
              <a:rPr lang="es-S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persona </a:t>
            </a:r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tenga por lo menos dos años continuos de servicio para un mismo empleador.  Para tener derecho a este pago es obligación que el empleado dé un preaviso por escrito con una antelación de 30 días en el caso de gerentes, jefaturas</a:t>
            </a:r>
            <a:r>
              <a:rPr lang="es-SV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trabajadoras y </a:t>
            </a:r>
            <a:r>
              <a:rPr lang="es-SV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trabajadores especializados, y de 15 días para el resto. Se pagará 15 días de salario por cada año de servicio. Para el cálculo del pago, ningún salario podrá ser superior a 2 veces el salario mínimo vigente.</a:t>
            </a: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Indemnización por despido sin causa justificada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ley no obliga el mantenimiento de esta provisión, pero sí obliga su pago en caso de despido injustificado. Se pagará 30 días por cada año de servicio prestado y proporcionalmente por fracciones de año. Para el cálculo del pago de indemnización, ningún salario podrá ser superior a cuatro veces el salario mínimo vigente.</a:t>
            </a:r>
          </a:p>
          <a:p>
            <a:endParaRPr lang="es-E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algn="l" defTabSz="457200" rtl="0" eaLnBrk="1" latinLnBrk="0" hangingPunct="1"/>
            <a:r>
              <a:rPr lang="es-E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Contribuciones</a:t>
            </a:r>
            <a:r>
              <a:rPr lang="es-ES" sz="1200" b="1" u="sng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pagadas por</a:t>
            </a:r>
            <a:r>
              <a:rPr lang="es-ES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 y el empleado: </a:t>
            </a:r>
            <a:endParaRPr lang="es-SV" sz="1200" b="1" u="sng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Seguro social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 el 3%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 salario base, que</a:t>
            </a:r>
            <a:r>
              <a:rPr lang="es-E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el cálculo de la contribución es hasta de USD 1,000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Fondo de pensión (AFP)</a:t>
            </a:r>
            <a:r>
              <a:rPr lang="es-SV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s-SV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aporta el 6.25%.  </a:t>
            </a:r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SV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7003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SV" sz="1200" i="1" dirty="0" smtClean="0">
                <a:solidFill>
                  <a:schemeClr val="bg1"/>
                </a:solidFill>
                <a:latin typeface="+mn-lt"/>
              </a:rPr>
              <a:t>*La tasa total de impuestos es una combinación del impuesto sobre la renta, impuestos laborales y contribuciones, y otros impuestos como porcentaje de los ingresos</a:t>
            </a: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8614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Myriad Pro"/>
              </a:rPr>
              <a:t>Aeropuerto Internacional El Salvador es  un importante </a:t>
            </a:r>
            <a:r>
              <a:rPr lang="es-SV" sz="1200" i="1" dirty="0" err="1" smtClean="0">
                <a:solidFill>
                  <a:schemeClr val="bg1"/>
                </a:solidFill>
                <a:latin typeface="+mn-lt"/>
                <a:cs typeface="Myriad Pro"/>
              </a:rPr>
              <a:t>hub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Myriad Pro"/>
              </a:rPr>
              <a:t> regional y centro de mantenimiento de alto nivel para aeronaves comerciales</a:t>
            </a:r>
            <a:endParaRPr lang="es-ES" sz="1200" dirty="0" smtClean="0">
              <a:solidFill>
                <a:schemeClr val="bg1"/>
              </a:solidFill>
              <a:latin typeface="+mn-lt"/>
              <a:cs typeface="Myriad Pro"/>
            </a:endParaRPr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8474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SV" dirty="0" smtClean="0"/>
          </a:p>
          <a:p>
            <a:endParaRPr lang="es-SV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D996E2-88E3-3749-AD55-71ED06C5441C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1967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333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9954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678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3285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230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530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951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364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847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32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289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53CBE-C85A-CF4E-8B14-F095B8C04B07}" type="datetimeFigureOut">
              <a:rPr lang="es-ES" smtClean="0"/>
              <a:t>08/09/2016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17449-0969-BE4E-8AA6-B3EE3F8098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285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hyperlink" Target="http://www.vecaairlines.com/es/sv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Relationship Id="rId14" Type="http://schemas.openxmlformats.org/officeDocument/2006/relationships/image" Target="../media/image5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9.jpeg"/><Relationship Id="rId18" Type="http://schemas.openxmlformats.org/officeDocument/2006/relationships/image" Target="../media/image74.png"/><Relationship Id="rId26" Type="http://schemas.openxmlformats.org/officeDocument/2006/relationships/image" Target="../media/image81.png"/><Relationship Id="rId39" Type="http://schemas.openxmlformats.org/officeDocument/2006/relationships/image" Target="../media/image93.jpeg"/><Relationship Id="rId21" Type="http://schemas.openxmlformats.org/officeDocument/2006/relationships/image" Target="../media/image77.png"/><Relationship Id="rId34" Type="http://schemas.openxmlformats.org/officeDocument/2006/relationships/image" Target="../media/image89.jpeg"/><Relationship Id="rId42" Type="http://schemas.openxmlformats.org/officeDocument/2006/relationships/image" Target="../media/image96.png"/><Relationship Id="rId47" Type="http://schemas.openxmlformats.org/officeDocument/2006/relationships/image" Target="../media/image101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29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jpe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37" Type="http://schemas.openxmlformats.org/officeDocument/2006/relationships/hyperlink" Target="http://www.tigo.com.sv/" TargetMode="External"/><Relationship Id="rId40" Type="http://schemas.openxmlformats.org/officeDocument/2006/relationships/image" Target="../media/image94.png"/><Relationship Id="rId45" Type="http://schemas.openxmlformats.org/officeDocument/2006/relationships/image" Target="../media/image99.gif"/><Relationship Id="rId5" Type="http://schemas.openxmlformats.org/officeDocument/2006/relationships/image" Target="../media/image61.png"/><Relationship Id="rId15" Type="http://schemas.openxmlformats.org/officeDocument/2006/relationships/image" Target="../media/image71.jpeg"/><Relationship Id="rId23" Type="http://schemas.openxmlformats.org/officeDocument/2006/relationships/hyperlink" Target="http://www.theofficegurus.com/" TargetMode="External"/><Relationship Id="rId28" Type="http://schemas.openxmlformats.org/officeDocument/2006/relationships/image" Target="../media/image83.png"/><Relationship Id="rId36" Type="http://schemas.openxmlformats.org/officeDocument/2006/relationships/image" Target="../media/image91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31" Type="http://schemas.openxmlformats.org/officeDocument/2006/relationships/image" Target="../media/image86.png"/><Relationship Id="rId44" Type="http://schemas.openxmlformats.org/officeDocument/2006/relationships/image" Target="../media/image98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Relationship Id="rId27" Type="http://schemas.openxmlformats.org/officeDocument/2006/relationships/image" Target="../media/image82.png"/><Relationship Id="rId30" Type="http://schemas.openxmlformats.org/officeDocument/2006/relationships/image" Target="../media/image85.png"/><Relationship Id="rId35" Type="http://schemas.openxmlformats.org/officeDocument/2006/relationships/image" Target="../media/image90.jpeg"/><Relationship Id="rId43" Type="http://schemas.openxmlformats.org/officeDocument/2006/relationships/image" Target="../media/image97.emf"/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12" Type="http://schemas.openxmlformats.org/officeDocument/2006/relationships/image" Target="../media/image68.jpeg"/><Relationship Id="rId17" Type="http://schemas.openxmlformats.org/officeDocument/2006/relationships/image" Target="../media/image73.png"/><Relationship Id="rId25" Type="http://schemas.openxmlformats.org/officeDocument/2006/relationships/image" Target="../media/image80.png"/><Relationship Id="rId33" Type="http://schemas.openxmlformats.org/officeDocument/2006/relationships/image" Target="../media/image88.jpeg"/><Relationship Id="rId38" Type="http://schemas.openxmlformats.org/officeDocument/2006/relationships/image" Target="../media/image92.png"/><Relationship Id="rId46" Type="http://schemas.openxmlformats.org/officeDocument/2006/relationships/image" Target="../media/image100.png"/><Relationship Id="rId20" Type="http://schemas.openxmlformats.org/officeDocument/2006/relationships/image" Target="../media/image76.png"/><Relationship Id="rId41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hyperlink" Target="http://www.google.com/url?sa=i&amp;rct=j&amp;q=&amp;esrc=s&amp;frm=1&amp;source=images&amp;cd=&amp;cad=rja&amp;uact=8&amp;ved=0CAcQjRw&amp;url=http://spanish.sansalvador.usembassy.gov/&amp;ei=WAEKVfX3FsWgyATEt4DgBg&amp;bvm=bv.88528373,d.cWc&amp;psig=AFQjCNHzckcmouPY6iJ1s8oNLmlXXpiqZg&amp;ust=1426805458216372" TargetMode="Externa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864" b="1"/>
          <a:stretch/>
        </p:blipFill>
        <p:spPr>
          <a:xfrm>
            <a:off x="-92137" y="-402167"/>
            <a:ext cx="9395511" cy="72601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942252" y="3456342"/>
            <a:ext cx="2809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solidFill>
                  <a:srgbClr val="00FFFF"/>
                </a:solidFill>
                <a:latin typeface="Designio"/>
                <a:cs typeface="Designio"/>
              </a:rPr>
              <a:t>un país de oportunidades</a:t>
            </a:r>
            <a:endParaRPr lang="es-ES" sz="1600" dirty="0">
              <a:solidFill>
                <a:srgbClr val="00FFFF"/>
              </a:solidFill>
              <a:latin typeface="Designio"/>
              <a:cs typeface="Designio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942252" y="6063728"/>
            <a:ext cx="1967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00FFFF"/>
                </a:solidFill>
                <a:latin typeface="Designio"/>
                <a:cs typeface="Designio"/>
              </a:rPr>
              <a:t>Septiembre 2016</a:t>
            </a:r>
            <a:endParaRPr lang="es-ES" dirty="0">
              <a:solidFill>
                <a:srgbClr val="00FFFF"/>
              </a:solidFill>
              <a:latin typeface="Designio"/>
              <a:cs typeface="Designio"/>
            </a:endParaRPr>
          </a:p>
        </p:txBody>
      </p:sp>
      <p:pic>
        <p:nvPicPr>
          <p:cNvPr id="3" name="Imagen 2" descr="logo_proesa-0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6" t="35309" r="12710" b="42099"/>
          <a:stretch/>
        </p:blipFill>
        <p:spPr>
          <a:xfrm>
            <a:off x="3960795" y="1829658"/>
            <a:ext cx="1407948" cy="590950"/>
          </a:xfrm>
          <a:prstGeom prst="rect">
            <a:avLst/>
          </a:prstGeom>
        </p:spPr>
      </p:pic>
      <p:grpSp>
        <p:nvGrpSpPr>
          <p:cNvPr id="18" name="Agrupar 17"/>
          <p:cNvGrpSpPr/>
          <p:nvPr/>
        </p:nvGrpSpPr>
        <p:grpSpPr>
          <a:xfrm>
            <a:off x="184150" y="3905760"/>
            <a:ext cx="8705850" cy="1790700"/>
            <a:chOff x="184150" y="4013200"/>
            <a:chExt cx="8705850" cy="1790700"/>
          </a:xfrm>
        </p:grpSpPr>
        <p:pic>
          <p:nvPicPr>
            <p:cNvPr id="8" name="Imagen 7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4" t="61334" r="87097" b="16226"/>
            <a:stretch/>
          </p:blipFill>
          <p:spPr>
            <a:xfrm>
              <a:off x="184150" y="4191000"/>
              <a:ext cx="958850" cy="1612900"/>
            </a:xfrm>
            <a:prstGeom prst="rect">
              <a:avLst/>
            </a:prstGeom>
          </p:spPr>
        </p:pic>
        <p:pic>
          <p:nvPicPr>
            <p:cNvPr id="10" name="Imagen 9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142" t="61583" r="4222" b="16596"/>
            <a:stretch/>
          </p:blipFill>
          <p:spPr>
            <a:xfrm>
              <a:off x="7156450" y="4191000"/>
              <a:ext cx="1733550" cy="1568450"/>
            </a:xfrm>
            <a:prstGeom prst="rect">
              <a:avLst/>
            </a:prstGeom>
          </p:spPr>
        </p:pic>
        <p:pic>
          <p:nvPicPr>
            <p:cNvPr id="11" name="Imagen 10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39" t="60010" r="77402" b="16756"/>
            <a:stretch/>
          </p:blipFill>
          <p:spPr>
            <a:xfrm>
              <a:off x="1339850" y="4133850"/>
              <a:ext cx="628650" cy="1670050"/>
            </a:xfrm>
            <a:prstGeom prst="rect">
              <a:avLst/>
            </a:prstGeom>
          </p:spPr>
        </p:pic>
        <p:pic>
          <p:nvPicPr>
            <p:cNvPr id="12" name="Imagen 11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63" t="75470" r="67347" b="16756"/>
            <a:stretch/>
          </p:blipFill>
          <p:spPr>
            <a:xfrm>
              <a:off x="2330451" y="5245100"/>
              <a:ext cx="622300" cy="558800"/>
            </a:xfrm>
            <a:prstGeom prst="rect">
              <a:avLst/>
            </a:prstGeom>
          </p:spPr>
        </p:pic>
        <p:pic>
          <p:nvPicPr>
            <p:cNvPr id="13" name="Imagen 12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7" t="60807" r="56424" b="16755"/>
            <a:stretch/>
          </p:blipFill>
          <p:spPr>
            <a:xfrm>
              <a:off x="3274996" y="4191000"/>
              <a:ext cx="698499" cy="1612900"/>
            </a:xfrm>
            <a:prstGeom prst="rect">
              <a:avLst/>
            </a:prstGeom>
          </p:spPr>
        </p:pic>
        <p:pic>
          <p:nvPicPr>
            <p:cNvPr id="14" name="Imagen 13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835" t="58333" r="45432" b="16755"/>
            <a:stretch/>
          </p:blipFill>
          <p:spPr>
            <a:xfrm>
              <a:off x="4223186" y="4013200"/>
              <a:ext cx="812364" cy="1790700"/>
            </a:xfrm>
            <a:prstGeom prst="rect">
              <a:avLst/>
            </a:prstGeom>
          </p:spPr>
        </p:pic>
        <p:pic>
          <p:nvPicPr>
            <p:cNvPr id="15" name="Imagen 14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95" t="58336" r="36379" b="16752"/>
            <a:stretch/>
          </p:blipFill>
          <p:spPr>
            <a:xfrm>
              <a:off x="5219700" y="4013200"/>
              <a:ext cx="635000" cy="1790700"/>
            </a:xfrm>
            <a:prstGeom prst="rect">
              <a:avLst/>
            </a:prstGeom>
          </p:spPr>
        </p:pic>
        <p:pic>
          <p:nvPicPr>
            <p:cNvPr id="16" name="Imagen 15" descr="iconos 6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239" t="58336" r="25320" b="16752"/>
            <a:stretch/>
          </p:blipFill>
          <p:spPr>
            <a:xfrm>
              <a:off x="6197600" y="4013200"/>
              <a:ext cx="692150" cy="1790700"/>
            </a:xfrm>
            <a:prstGeom prst="rect">
              <a:avLst/>
            </a:prstGeom>
          </p:spPr>
        </p:pic>
      </p:grpSp>
      <p:pic>
        <p:nvPicPr>
          <p:cNvPr id="2" name="Imagen 1" descr="tantalio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t="59383" r="66420" b="28518"/>
          <a:stretch/>
        </p:blipFill>
        <p:spPr>
          <a:xfrm>
            <a:off x="2211916" y="4116916"/>
            <a:ext cx="776816" cy="82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"/>
          <a:stretch/>
        </p:blipFill>
        <p:spPr>
          <a:xfrm>
            <a:off x="-26396" y="0"/>
            <a:ext cx="9170396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349750" y="5393078"/>
            <a:ext cx="36708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Y ofrece tarifas de electricidad competitivas para el sector industrial </a:t>
            </a:r>
            <a:r>
              <a:rPr lang="es-SV" b="1" kern="0" dirty="0" smtClean="0">
                <a:solidFill>
                  <a:prstClr val="white"/>
                </a:solidFill>
              </a:rPr>
              <a:t>y </a:t>
            </a:r>
            <a:r>
              <a:rPr lang="es-SV" b="1" kern="0" dirty="0">
                <a:solidFill>
                  <a:prstClr val="white"/>
                </a:solidFill>
              </a:rPr>
              <a:t>comercial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160622" y="4769312"/>
            <a:ext cx="3571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800" dirty="0">
                <a:solidFill>
                  <a:schemeClr val="bg1"/>
                </a:solidFill>
              </a:rPr>
              <a:t>Fuente: ICE Costa Rica. Tarifas para usuarios finales del sectores  comercial con consumos de 15,000 </a:t>
            </a:r>
            <a:r>
              <a:rPr lang="es-SV" sz="800" dirty="0" err="1">
                <a:solidFill>
                  <a:schemeClr val="bg1"/>
                </a:solidFill>
              </a:rPr>
              <a:t>kWh</a:t>
            </a:r>
            <a:r>
              <a:rPr lang="es-SV" sz="800" dirty="0">
                <a:solidFill>
                  <a:schemeClr val="bg1"/>
                </a:solidFill>
              </a:rPr>
              <a:t> y demanda de potencia de 41 kW, y  usuarios del sector industrial con consumos de 50,000 </a:t>
            </a:r>
            <a:r>
              <a:rPr lang="es-SV" sz="800" dirty="0" err="1">
                <a:solidFill>
                  <a:schemeClr val="bg1"/>
                </a:solidFill>
              </a:rPr>
              <a:t>kWh</a:t>
            </a:r>
            <a:r>
              <a:rPr lang="es-SV" sz="800" dirty="0">
                <a:solidFill>
                  <a:schemeClr val="bg1"/>
                </a:solidFill>
              </a:rPr>
              <a:t> y demanda de potencia de 137 kW, factor de carga 50%. Tarifas a Junio 2016.</a:t>
            </a:r>
          </a:p>
        </p:txBody>
      </p:sp>
      <p:sp>
        <p:nvSpPr>
          <p:cNvPr id="5" name="5 Rectángulo"/>
          <p:cNvSpPr/>
          <p:nvPr/>
        </p:nvSpPr>
        <p:spPr>
          <a:xfrm>
            <a:off x="812588" y="584740"/>
            <a:ext cx="2562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dirty="0" smtClean="0">
                <a:solidFill>
                  <a:schemeClr val="bg1"/>
                </a:solidFill>
              </a:rPr>
              <a:t>Comparativo tarifa eléctrica</a:t>
            </a:r>
            <a:endParaRPr lang="es-SV" sz="1600" dirty="0">
              <a:solidFill>
                <a:schemeClr val="bg1"/>
              </a:solidFill>
              <a:effectLst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4033423" y="784920"/>
            <a:ext cx="3362006" cy="4237079"/>
            <a:chOff x="4133712" y="2552184"/>
            <a:chExt cx="2245923" cy="2830499"/>
          </a:xfrm>
        </p:grpSpPr>
        <p:sp>
          <p:nvSpPr>
            <p:cNvPr id="16" name="Rectángulo 15"/>
            <p:cNvSpPr/>
            <p:nvPr/>
          </p:nvSpPr>
          <p:spPr>
            <a:xfrm>
              <a:off x="4423428" y="2552184"/>
              <a:ext cx="1412287" cy="205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s-SV" sz="1400" b="1" dirty="0">
                  <a:solidFill>
                    <a:srgbClr val="FFFFFF"/>
                  </a:solidFill>
                </a:rPr>
                <a:t>Con medición de potencia</a:t>
              </a:r>
              <a:endParaRPr lang="es-SV" sz="1400" b="1" dirty="0">
                <a:solidFill>
                  <a:srgbClr val="FFFFFF"/>
                </a:solidFill>
                <a:latin typeface="News Gothic MT"/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4146733" y="2829183"/>
              <a:ext cx="583831" cy="3495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s-SV" sz="1400" dirty="0">
                  <a:solidFill>
                    <a:srgbClr val="FFFFFF"/>
                  </a:solidFill>
                </a:rPr>
                <a:t>Mediana </a:t>
              </a:r>
              <a:endParaRPr lang="es-SV" sz="1400" dirty="0" smtClean="0">
                <a:solidFill>
                  <a:srgbClr val="FFFFFF"/>
                </a:solidFill>
              </a:endParaRPr>
            </a:p>
            <a:p>
              <a:pPr algn="ctr" fontAlgn="b"/>
              <a:r>
                <a:rPr lang="es-SV" sz="1400" dirty="0" smtClean="0">
                  <a:solidFill>
                    <a:srgbClr val="FFFFFF"/>
                  </a:solidFill>
                </a:rPr>
                <a:t>demanda</a:t>
              </a:r>
              <a:endParaRPr lang="es-SV" sz="1400" dirty="0">
                <a:solidFill>
                  <a:srgbClr val="FFFFFF"/>
                </a:solidFill>
                <a:latin typeface="News Gothic MT"/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4906435" y="2813506"/>
              <a:ext cx="1473200" cy="555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"/>
              <a:r>
                <a:rPr lang="es-ES_tradnl" sz="1200" dirty="0" smtClean="0">
                  <a:solidFill>
                    <a:srgbClr val="FFFFFF"/>
                  </a:solidFill>
                </a:rPr>
                <a:t>Baja tensión               $0.11</a:t>
              </a:r>
            </a:p>
            <a:p>
              <a:pPr fontAlgn="b"/>
              <a:endParaRPr lang="es-ES_tradnl" sz="800" dirty="0">
                <a:solidFill>
                  <a:srgbClr val="FFFFFF"/>
                </a:solidFill>
              </a:endParaRPr>
            </a:p>
            <a:p>
              <a:pPr fontAlgn="b"/>
              <a:r>
                <a:rPr lang="es-ES_tradnl" sz="1200" dirty="0" smtClean="0">
                  <a:solidFill>
                    <a:srgbClr val="FFFFFF"/>
                  </a:solidFill>
                </a:rPr>
                <a:t>Media tensión           $0.10</a:t>
              </a:r>
              <a:endParaRPr lang="es-ES_tradnl" sz="1200" dirty="0">
                <a:solidFill>
                  <a:srgbClr val="FFFFFF"/>
                </a:solidFill>
              </a:endParaRPr>
            </a:p>
            <a:p>
              <a:pPr fontAlgn="b"/>
              <a:endParaRPr lang="es-ES_tradnl" sz="800" dirty="0" smtClean="0">
                <a:solidFill>
                  <a:srgbClr val="FFFFFF"/>
                </a:solidFill>
              </a:endParaRPr>
            </a:p>
            <a:p>
              <a:endParaRPr lang="es-ES" sz="800" dirty="0">
                <a:solidFill>
                  <a:srgbClr val="FFFFFF"/>
                </a:solidFill>
              </a:endParaRPr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4607064" y="3284783"/>
              <a:ext cx="1156224" cy="2056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s-ES_tradnl" sz="1400" b="1" dirty="0" smtClean="0">
                  <a:solidFill>
                    <a:srgbClr val="FFFFFF"/>
                  </a:solidFill>
                </a:rPr>
                <a:t>Con medidor horario</a:t>
              </a:r>
              <a:endParaRPr lang="es-ES_tradnl" sz="1400" b="1" dirty="0">
                <a:solidFill>
                  <a:srgbClr val="FFFFFF"/>
                </a:solidFill>
              </a:endParaRP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4872406" y="3480844"/>
              <a:ext cx="1473200" cy="1901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">
                <a:lnSpc>
                  <a:spcPct val="150000"/>
                </a:lnSpc>
              </a:pPr>
              <a:r>
                <a:rPr lang="es-ES_tradnl" sz="1200" b="1" dirty="0" smtClean="0">
                  <a:solidFill>
                    <a:srgbClr val="FFFFFF"/>
                  </a:solidFill>
                </a:rPr>
                <a:t>Baja Tensión         </a:t>
              </a:r>
            </a:p>
            <a:p>
              <a:pPr fontAlgn="b">
                <a:lnSpc>
                  <a:spcPct val="150000"/>
                </a:lnSpc>
              </a:pPr>
              <a:r>
                <a:rPr lang="es-ES_tradnl" sz="1200" dirty="0" smtClean="0">
                  <a:solidFill>
                    <a:srgbClr val="FFFFFF"/>
                  </a:solidFill>
                </a:rPr>
                <a:t>Energía en Punta	$0.11</a:t>
              </a:r>
            </a:p>
            <a:p>
              <a:pPr fontAlgn="b">
                <a:lnSpc>
                  <a:spcPct val="150000"/>
                </a:lnSpc>
              </a:pPr>
              <a:r>
                <a:rPr lang="es-ES_tradnl" sz="1200" dirty="0" smtClean="0">
                  <a:solidFill>
                    <a:srgbClr val="FFFFFF"/>
                  </a:solidFill>
                </a:rPr>
                <a:t>Energía en Resto</a:t>
              </a:r>
              <a:r>
                <a:rPr lang="es-ES_tradnl" sz="1200" dirty="0">
                  <a:solidFill>
                    <a:srgbClr val="FFFFFF"/>
                  </a:solidFill>
                </a:rPr>
                <a:t> </a:t>
              </a:r>
              <a:r>
                <a:rPr lang="es-ES_tradnl" sz="1200" dirty="0" smtClean="0">
                  <a:solidFill>
                    <a:srgbClr val="FFFFFF"/>
                  </a:solidFill>
                </a:rPr>
                <a:t>	$</a:t>
              </a:r>
              <a:r>
                <a:rPr lang="es-ES_tradnl" sz="1200" dirty="0">
                  <a:solidFill>
                    <a:srgbClr val="FFFFFF"/>
                  </a:solidFill>
                </a:rPr>
                <a:t>0.11</a:t>
              </a:r>
            </a:p>
            <a:p>
              <a:pPr fontAlgn="b">
                <a:lnSpc>
                  <a:spcPct val="150000"/>
                </a:lnSpc>
              </a:pPr>
              <a:r>
                <a:rPr lang="es-ES_tradnl" sz="1200" dirty="0" smtClean="0">
                  <a:solidFill>
                    <a:srgbClr val="FFFFFF"/>
                  </a:solidFill>
                </a:rPr>
                <a:t>Energía en Valle	$</a:t>
              </a:r>
              <a:r>
                <a:rPr lang="es-ES_tradnl" sz="1200" dirty="0">
                  <a:solidFill>
                    <a:srgbClr val="FFFFFF"/>
                  </a:solidFill>
                </a:rPr>
                <a:t>0.11</a:t>
              </a:r>
            </a:p>
            <a:p>
              <a:pPr fontAlgn="b">
                <a:lnSpc>
                  <a:spcPct val="150000"/>
                </a:lnSpc>
              </a:pPr>
              <a:endParaRPr lang="es-ES_tradnl" sz="1200" dirty="0" smtClean="0">
                <a:solidFill>
                  <a:srgbClr val="FFFFFF"/>
                </a:solidFill>
              </a:endParaRPr>
            </a:p>
            <a:p>
              <a:pPr fontAlgn="b">
                <a:lnSpc>
                  <a:spcPct val="150000"/>
                </a:lnSpc>
              </a:pPr>
              <a:r>
                <a:rPr lang="es-ES_tradnl" sz="1200" b="1" dirty="0" smtClean="0">
                  <a:solidFill>
                    <a:srgbClr val="FFFFFF"/>
                  </a:solidFill>
                </a:rPr>
                <a:t>Media Tensión</a:t>
              </a:r>
              <a:endParaRPr lang="es-ES_tradnl" sz="1200" b="1" dirty="0">
                <a:solidFill>
                  <a:srgbClr val="FFFFFF"/>
                </a:solidFill>
              </a:endParaRPr>
            </a:p>
            <a:p>
              <a:pPr fontAlgn="b">
                <a:lnSpc>
                  <a:spcPct val="150000"/>
                </a:lnSpc>
              </a:pPr>
              <a:r>
                <a:rPr lang="es-ES_tradnl" sz="1200" dirty="0" smtClean="0">
                  <a:solidFill>
                    <a:srgbClr val="FFFFFF"/>
                  </a:solidFill>
                </a:rPr>
                <a:t>Energía en Punta	$0.10</a:t>
              </a:r>
              <a:endParaRPr lang="es-ES_tradnl" sz="1200" dirty="0">
                <a:solidFill>
                  <a:srgbClr val="FFFFFF"/>
                </a:solidFill>
              </a:endParaRPr>
            </a:p>
            <a:p>
              <a:pPr fontAlgn="b">
                <a:lnSpc>
                  <a:spcPct val="150000"/>
                </a:lnSpc>
              </a:pPr>
              <a:r>
                <a:rPr lang="es-ES_tradnl" sz="1200" dirty="0">
                  <a:solidFill>
                    <a:srgbClr val="FFFFFF"/>
                  </a:solidFill>
                </a:rPr>
                <a:t>Energía en </a:t>
              </a:r>
              <a:r>
                <a:rPr lang="es-ES_tradnl" sz="1200" dirty="0" smtClean="0">
                  <a:solidFill>
                    <a:srgbClr val="FFFFFF"/>
                  </a:solidFill>
                </a:rPr>
                <a:t>Resto	</a:t>
              </a:r>
              <a:r>
                <a:rPr lang="es-ES_tradnl" sz="1200" dirty="0">
                  <a:solidFill>
                    <a:srgbClr val="FFFFFF"/>
                  </a:solidFill>
                </a:rPr>
                <a:t>$0.10</a:t>
              </a:r>
            </a:p>
            <a:p>
              <a:pPr fontAlgn="b">
                <a:lnSpc>
                  <a:spcPct val="150000"/>
                </a:lnSpc>
              </a:pPr>
              <a:r>
                <a:rPr lang="es-ES_tradnl" sz="1200" dirty="0" smtClean="0">
                  <a:solidFill>
                    <a:srgbClr val="FFFFFF"/>
                  </a:solidFill>
                </a:rPr>
                <a:t>Energía </a:t>
              </a:r>
              <a:r>
                <a:rPr lang="es-ES_tradnl" sz="1200" dirty="0">
                  <a:solidFill>
                    <a:srgbClr val="FFFFFF"/>
                  </a:solidFill>
                </a:rPr>
                <a:t>en </a:t>
              </a:r>
              <a:r>
                <a:rPr lang="es-ES_tradnl" sz="1200" dirty="0" smtClean="0">
                  <a:solidFill>
                    <a:srgbClr val="FFFFFF"/>
                  </a:solidFill>
                </a:rPr>
                <a:t>Valle	</a:t>
              </a:r>
              <a:r>
                <a:rPr lang="es-ES_tradnl" sz="1200" dirty="0">
                  <a:solidFill>
                    <a:srgbClr val="FFFFFF"/>
                  </a:solidFill>
                </a:rPr>
                <a:t>$0.10</a:t>
              </a:r>
            </a:p>
            <a:p>
              <a:pPr fontAlgn="b">
                <a:lnSpc>
                  <a:spcPct val="150000"/>
                </a:lnSpc>
              </a:pPr>
              <a:endParaRPr lang="es-ES_tradnl" sz="120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4133712" y="3713985"/>
              <a:ext cx="583831" cy="4934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fontAlgn="b"/>
              <a:r>
                <a:rPr lang="es-SV" sz="1400" dirty="0" smtClean="0">
                  <a:solidFill>
                    <a:srgbClr val="FFFFFF"/>
                  </a:solidFill>
                </a:rPr>
                <a:t>Mediana </a:t>
              </a:r>
            </a:p>
            <a:p>
              <a:pPr algn="ctr" fontAlgn="b"/>
              <a:r>
                <a:rPr lang="es-SV" sz="1400" dirty="0" smtClean="0">
                  <a:solidFill>
                    <a:srgbClr val="FFFFFF"/>
                  </a:solidFill>
                </a:rPr>
                <a:t>y grande </a:t>
              </a:r>
            </a:p>
            <a:p>
              <a:pPr algn="ctr" fontAlgn="b"/>
              <a:r>
                <a:rPr lang="es-SV" sz="1400" dirty="0" smtClean="0">
                  <a:solidFill>
                    <a:srgbClr val="FFFFFF"/>
                  </a:solidFill>
                </a:rPr>
                <a:t>demanda</a:t>
              </a:r>
              <a:endParaRPr lang="es-SV" sz="1400" dirty="0">
                <a:solidFill>
                  <a:srgbClr val="FFFFFF"/>
                </a:solidFill>
                <a:latin typeface="News Gothic MT"/>
              </a:endParaRPr>
            </a:p>
          </p:txBody>
        </p:sp>
      </p:grpSp>
      <p:cxnSp>
        <p:nvCxnSpPr>
          <p:cNvPr id="24" name="Conector recto 23"/>
          <p:cNvCxnSpPr/>
          <p:nvPr/>
        </p:nvCxnSpPr>
        <p:spPr>
          <a:xfrm>
            <a:off x="3818222" y="1142523"/>
            <a:ext cx="3662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25"/>
          <p:cNvCxnSpPr/>
          <p:nvPr/>
        </p:nvCxnSpPr>
        <p:spPr>
          <a:xfrm>
            <a:off x="3818222" y="1881575"/>
            <a:ext cx="3662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/>
          <p:cNvCxnSpPr/>
          <p:nvPr/>
        </p:nvCxnSpPr>
        <p:spPr>
          <a:xfrm>
            <a:off x="3818222" y="2205425"/>
            <a:ext cx="3662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/>
          <p:cNvCxnSpPr/>
          <p:nvPr/>
        </p:nvCxnSpPr>
        <p:spPr>
          <a:xfrm>
            <a:off x="4959350" y="2205425"/>
            <a:ext cx="0" cy="250204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/>
          <p:cNvCxnSpPr/>
          <p:nvPr/>
        </p:nvCxnSpPr>
        <p:spPr>
          <a:xfrm>
            <a:off x="6432550" y="2205425"/>
            <a:ext cx="0" cy="250204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/>
          <p:cNvCxnSpPr/>
          <p:nvPr/>
        </p:nvCxnSpPr>
        <p:spPr>
          <a:xfrm>
            <a:off x="3818222" y="3392875"/>
            <a:ext cx="3662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ángulo 38"/>
          <p:cNvSpPr/>
          <p:nvPr/>
        </p:nvSpPr>
        <p:spPr>
          <a:xfrm>
            <a:off x="4000075" y="3639456"/>
            <a:ext cx="87395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es-SV" sz="1400" dirty="0" smtClean="0">
                <a:solidFill>
                  <a:srgbClr val="FFFFFF"/>
                </a:solidFill>
              </a:rPr>
              <a:t>Mediana </a:t>
            </a:r>
          </a:p>
          <a:p>
            <a:pPr algn="ctr" fontAlgn="b"/>
            <a:r>
              <a:rPr lang="es-SV" sz="1400" dirty="0" smtClean="0">
                <a:solidFill>
                  <a:srgbClr val="FFFFFF"/>
                </a:solidFill>
              </a:rPr>
              <a:t>y grande </a:t>
            </a:r>
          </a:p>
          <a:p>
            <a:pPr algn="ctr" fontAlgn="b"/>
            <a:r>
              <a:rPr lang="es-SV" sz="1400" dirty="0" smtClean="0">
                <a:solidFill>
                  <a:srgbClr val="FFFFFF"/>
                </a:solidFill>
              </a:rPr>
              <a:t>demanda</a:t>
            </a:r>
            <a:endParaRPr lang="es-SV" sz="1400" dirty="0">
              <a:solidFill>
                <a:srgbClr val="FFFFFF"/>
              </a:solidFill>
              <a:latin typeface="News Gothic MT"/>
            </a:endParaRPr>
          </a:p>
        </p:txBody>
      </p:sp>
      <p:cxnSp>
        <p:nvCxnSpPr>
          <p:cNvPr id="25" name="Conector recto 24"/>
          <p:cNvCxnSpPr/>
          <p:nvPr/>
        </p:nvCxnSpPr>
        <p:spPr>
          <a:xfrm>
            <a:off x="6432550" y="1142523"/>
            <a:ext cx="0" cy="73905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21"/>
          <p:cNvCxnSpPr/>
          <p:nvPr/>
        </p:nvCxnSpPr>
        <p:spPr>
          <a:xfrm>
            <a:off x="4963539" y="1142523"/>
            <a:ext cx="0" cy="73905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8 CuadroTexto"/>
          <p:cNvSpPr txBox="1"/>
          <p:nvPr/>
        </p:nvSpPr>
        <p:spPr>
          <a:xfrm>
            <a:off x="3816446" y="4724395"/>
            <a:ext cx="36638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900" dirty="0" smtClean="0">
                <a:solidFill>
                  <a:schemeClr val="bg1"/>
                </a:solidFill>
                <a:latin typeface="+mj-lt"/>
              </a:rPr>
              <a:t>*Tarifas vigentes desde julio 2016. Además del cargo por energía</a:t>
            </a:r>
            <a:r>
              <a:rPr lang="es-SV" sz="9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s-SV" sz="900" dirty="0" smtClean="0">
                <a:solidFill>
                  <a:schemeClr val="bg1"/>
                </a:solidFill>
                <a:latin typeface="+mj-lt"/>
              </a:rPr>
              <a:t>aplica un cargo </a:t>
            </a:r>
            <a:r>
              <a:rPr lang="es-SV" sz="900" dirty="0">
                <a:solidFill>
                  <a:schemeClr val="bg1"/>
                </a:solidFill>
                <a:latin typeface="+mj-lt"/>
              </a:rPr>
              <a:t>fijo mensual </a:t>
            </a:r>
            <a:r>
              <a:rPr lang="es-SV" sz="900" dirty="0" smtClean="0">
                <a:solidFill>
                  <a:schemeClr val="bg1"/>
                </a:solidFill>
                <a:latin typeface="+mj-lt"/>
              </a:rPr>
              <a:t>de comercialización (atención </a:t>
            </a:r>
            <a:r>
              <a:rPr lang="es-SV" sz="900" dirty="0">
                <a:solidFill>
                  <a:schemeClr val="bg1"/>
                </a:solidFill>
                <a:latin typeface="+mj-lt"/>
              </a:rPr>
              <a:t>al cliente) y cargos variables de </a:t>
            </a:r>
            <a:r>
              <a:rPr lang="es-SV" sz="900" dirty="0" smtClean="0">
                <a:solidFill>
                  <a:schemeClr val="bg1"/>
                </a:solidFill>
                <a:latin typeface="+mj-lt"/>
              </a:rPr>
              <a:t>distribución  - potencia </a:t>
            </a:r>
            <a:r>
              <a:rPr lang="es-SV" sz="900" dirty="0">
                <a:solidFill>
                  <a:schemeClr val="bg1"/>
                </a:solidFill>
                <a:latin typeface="+mj-lt"/>
              </a:rPr>
              <a:t>(US$/kW-mes</a:t>
            </a:r>
            <a:r>
              <a:rPr lang="es-SV" sz="900" dirty="0" smtClean="0">
                <a:solidFill>
                  <a:schemeClr val="bg1"/>
                </a:solidFill>
                <a:latin typeface="+mj-lt"/>
              </a:rPr>
              <a:t>).</a:t>
            </a:r>
            <a:endParaRPr lang="es-SV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6274" y="1092695"/>
            <a:ext cx="4586686" cy="347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844032" y="1807444"/>
            <a:ext cx="5060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El Salvador </a:t>
            </a:r>
            <a:r>
              <a:rPr lang="es-SV" b="1" dirty="0" smtClean="0">
                <a:solidFill>
                  <a:schemeClr val="bg1"/>
                </a:solidFill>
                <a:cs typeface="Arial" pitchFamily="34" charset="0"/>
              </a:rPr>
              <a:t>también ha sido reconocido por poseer la </a:t>
            </a:r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menor tasa total de impuestos de la región</a:t>
            </a:r>
            <a:endParaRPr lang="es-SV" b="1" dirty="0">
              <a:solidFill>
                <a:schemeClr val="bg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2909" y="2449027"/>
            <a:ext cx="170909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500" b="1" dirty="0" smtClean="0">
                <a:solidFill>
                  <a:schemeClr val="bg1"/>
                </a:solidFill>
              </a:rPr>
              <a:t>Impuesto sobre la renta (empresas)</a:t>
            </a:r>
            <a:endParaRPr lang="es-SV" sz="1500" b="1" dirty="0">
              <a:solidFill>
                <a:schemeClr val="bg1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0" y="3222935"/>
            <a:ext cx="2069159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sz="1300" b="1" dirty="0">
                <a:solidFill>
                  <a:srgbClr val="FFFFFF"/>
                </a:solidFill>
              </a:rPr>
              <a:t>30%</a:t>
            </a:r>
            <a:r>
              <a:rPr lang="es-ES" sz="1300" dirty="0">
                <a:solidFill>
                  <a:srgbClr val="FFFFFF"/>
                </a:solidFill>
              </a:rPr>
              <a:t> sobre renta neta</a:t>
            </a:r>
            <a:endParaRPr lang="es-SV" sz="1300" dirty="0">
              <a:solidFill>
                <a:srgbClr val="FFFFFF"/>
              </a:solidFill>
            </a:endParaRPr>
          </a:p>
          <a:p>
            <a:pPr lvl="0" algn="ctr" defTabSz="914400">
              <a:defRPr/>
            </a:pPr>
            <a:r>
              <a:rPr lang="es-ES" sz="1300" b="1" dirty="0">
                <a:solidFill>
                  <a:srgbClr val="FFFFFF"/>
                </a:solidFill>
              </a:rPr>
              <a:t>25% </a:t>
            </a:r>
            <a:r>
              <a:rPr lang="es-ES" sz="1300" dirty="0">
                <a:solidFill>
                  <a:srgbClr val="FFFFFF"/>
                </a:solidFill>
              </a:rPr>
              <a:t>(tasa reducida para rentas ≤ US$150,000)</a:t>
            </a:r>
            <a:endParaRPr lang="es-SV" sz="1300" dirty="0">
              <a:solidFill>
                <a:srgbClr val="FFFFFF"/>
              </a:solidFill>
            </a:endParaRPr>
          </a:p>
        </p:txBody>
      </p:sp>
      <p:sp>
        <p:nvSpPr>
          <p:cNvPr id="12" name="Redondear rectángulo de esquina del mismo lado 4"/>
          <p:cNvSpPr/>
          <p:nvPr/>
        </p:nvSpPr>
        <p:spPr>
          <a:xfrm>
            <a:off x="1915911" y="2568311"/>
            <a:ext cx="2718741" cy="128278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7650" tIns="123825" rIns="247650" bIns="123825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400" b="1" kern="1200" dirty="0" smtClean="0">
                <a:solidFill>
                  <a:srgbClr val="FFFFFF"/>
                </a:solidFill>
              </a:rPr>
              <a:t>5% </a:t>
            </a:r>
            <a:r>
              <a:rPr lang="es-ES" sz="1200" kern="1200" dirty="0" smtClean="0">
                <a:solidFill>
                  <a:srgbClr val="FFFFFF"/>
                </a:solidFill>
              </a:rPr>
              <a:t>de retención sobre dividendos acreditados o pagados, tanto a la sociedad como a los accionistas.</a:t>
            </a:r>
            <a:endParaRPr lang="es-SV" sz="1200" kern="1200" dirty="0">
              <a:solidFill>
                <a:srgbClr val="FFFFFF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52631" y="2369200"/>
            <a:ext cx="2202509" cy="72804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24765" rIns="49530" bIns="2476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00" b="1" kern="1200" dirty="0" smtClean="0"/>
              <a:t>Impuesto a la distribución de utilidades</a:t>
            </a:r>
            <a:endParaRPr lang="es-SV" sz="1500" b="1" kern="1200" dirty="0"/>
          </a:p>
        </p:txBody>
      </p:sp>
      <p:sp>
        <p:nvSpPr>
          <p:cNvPr id="19" name="Rectángulo 18"/>
          <p:cNvSpPr/>
          <p:nvPr/>
        </p:nvSpPr>
        <p:spPr>
          <a:xfrm>
            <a:off x="4533900" y="2446377"/>
            <a:ext cx="2330449" cy="719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500" b="1" dirty="0">
                <a:solidFill>
                  <a:srgbClr val="FFFFFF"/>
                </a:solidFill>
              </a:rPr>
              <a:t>Impuesto a la transferencia de bienes raíces</a:t>
            </a:r>
            <a:endParaRPr lang="es-SV" sz="1500" b="1" dirty="0">
              <a:solidFill>
                <a:srgbClr val="FFFFFF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634652" y="2995180"/>
            <a:ext cx="2092509" cy="45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s-ES" sz="1400" b="1" dirty="0">
                <a:solidFill>
                  <a:srgbClr val="FFFFFF"/>
                </a:solidFill>
              </a:rPr>
              <a:t>3%</a:t>
            </a:r>
            <a:r>
              <a:rPr lang="es-ES" sz="1200" dirty="0">
                <a:solidFill>
                  <a:srgbClr val="FFFFFF"/>
                </a:solidFill>
              </a:rPr>
              <a:t> </a:t>
            </a:r>
            <a:r>
              <a:rPr lang="es-ES" sz="1200" dirty="0" smtClean="0">
                <a:solidFill>
                  <a:srgbClr val="FFFFFF"/>
                </a:solidFill>
              </a:rPr>
              <a:t>sobre </a:t>
            </a:r>
            <a:r>
              <a:rPr lang="es-ES" sz="1200" dirty="0">
                <a:solidFill>
                  <a:srgbClr val="FFFFFF"/>
                </a:solidFill>
              </a:rPr>
              <a:t>el excedente de </a:t>
            </a:r>
            <a:r>
              <a:rPr lang="es-ES" sz="1200" dirty="0" smtClean="0">
                <a:solidFill>
                  <a:srgbClr val="FFFFFF"/>
                </a:solidFill>
              </a:rPr>
              <a:t/>
            </a:r>
            <a:br>
              <a:rPr lang="es-ES" sz="1200" dirty="0" smtClean="0">
                <a:solidFill>
                  <a:srgbClr val="FFFFFF"/>
                </a:solidFill>
              </a:rPr>
            </a:br>
            <a:r>
              <a:rPr lang="es-ES" sz="1200" dirty="0" smtClean="0">
                <a:solidFill>
                  <a:srgbClr val="FFFFFF"/>
                </a:solidFill>
              </a:rPr>
              <a:t>USD </a:t>
            </a:r>
            <a:r>
              <a:rPr lang="es-ES" sz="1200" dirty="0">
                <a:solidFill>
                  <a:srgbClr val="FFFFFF"/>
                </a:solidFill>
              </a:rPr>
              <a:t>28,571.43</a:t>
            </a:r>
            <a:endParaRPr lang="es-SV" sz="1200" dirty="0">
              <a:solidFill>
                <a:srgbClr val="FFFFFF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6629400" y="2420977"/>
            <a:ext cx="26416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500" b="1" dirty="0">
                <a:solidFill>
                  <a:srgbClr val="FFFFFF"/>
                </a:solidFill>
              </a:rPr>
              <a:t>Contribución especial a los grandes contribuyentes </a:t>
            </a:r>
            <a:r>
              <a:rPr lang="es-ES" sz="1500" b="1" dirty="0" smtClean="0">
                <a:solidFill>
                  <a:srgbClr val="FFFFFF"/>
                </a:solidFill>
              </a:rPr>
              <a:t/>
            </a:r>
            <a:br>
              <a:rPr lang="es-ES" sz="1500" b="1" dirty="0" smtClean="0">
                <a:solidFill>
                  <a:srgbClr val="FFFFFF"/>
                </a:solidFill>
              </a:rPr>
            </a:br>
            <a:r>
              <a:rPr lang="es-ES" sz="1500" b="1" dirty="0" smtClean="0">
                <a:solidFill>
                  <a:srgbClr val="FFFFFF"/>
                </a:solidFill>
              </a:rPr>
              <a:t>para </a:t>
            </a:r>
            <a:r>
              <a:rPr lang="es-ES" sz="1500" b="1" dirty="0">
                <a:solidFill>
                  <a:srgbClr val="FFFFFF"/>
                </a:solidFill>
              </a:rPr>
              <a:t>seguridad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57151" y="4449455"/>
            <a:ext cx="180339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400" b="1" dirty="0">
                <a:solidFill>
                  <a:srgbClr val="FFFFFF"/>
                </a:solidFill>
              </a:rPr>
              <a:t>13%</a:t>
            </a:r>
            <a:r>
              <a:rPr lang="es-ES" sz="1400" dirty="0">
                <a:solidFill>
                  <a:srgbClr val="FFFFFF"/>
                </a:solidFill>
              </a:rPr>
              <a:t> de impuesto al valor </a:t>
            </a:r>
            <a:r>
              <a:rPr lang="es-ES" sz="1400" dirty="0" smtClean="0">
                <a:solidFill>
                  <a:srgbClr val="FFFFFF"/>
                </a:solidFill>
              </a:rPr>
              <a:t>agregado por </a:t>
            </a:r>
            <a:r>
              <a:rPr lang="es-ES" sz="1400" dirty="0">
                <a:solidFill>
                  <a:srgbClr val="FFFFFF"/>
                </a:solidFill>
              </a:rPr>
              <a:t>la transferencia e importación de bienes y servicios.</a:t>
            </a:r>
            <a:endParaRPr lang="es-SV" sz="1400" dirty="0">
              <a:solidFill>
                <a:srgbClr val="FFFFFF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869414" y="3273755"/>
            <a:ext cx="2143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200" b="1" dirty="0">
                <a:solidFill>
                  <a:srgbClr val="FFFFFF"/>
                </a:solidFill>
              </a:rPr>
              <a:t>5% </a:t>
            </a:r>
            <a:r>
              <a:rPr lang="es-ES" sz="1200" dirty="0">
                <a:solidFill>
                  <a:srgbClr val="FFFFFF"/>
                </a:solidFill>
              </a:rPr>
              <a:t>sobre ganancias netas iguales o mayores a </a:t>
            </a:r>
            <a:r>
              <a:rPr lang="es-ES" sz="1200" dirty="0" smtClean="0">
                <a:solidFill>
                  <a:srgbClr val="FFFFFF"/>
                </a:solidFill>
              </a:rPr>
              <a:t/>
            </a:r>
            <a:br>
              <a:rPr lang="es-ES" sz="1200" dirty="0" smtClean="0">
                <a:solidFill>
                  <a:srgbClr val="FFFFFF"/>
                </a:solidFill>
              </a:rPr>
            </a:br>
            <a:r>
              <a:rPr lang="es-ES" sz="1200" dirty="0" smtClean="0">
                <a:solidFill>
                  <a:srgbClr val="FFFFFF"/>
                </a:solidFill>
              </a:rPr>
              <a:t>USD </a:t>
            </a:r>
            <a:r>
              <a:rPr lang="es-ES" sz="1200" dirty="0">
                <a:solidFill>
                  <a:srgbClr val="FFFFFF"/>
                </a:solidFill>
              </a:rPr>
              <a:t>500 mil 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99163" y="4176405"/>
            <a:ext cx="522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SV" b="1" dirty="0">
                <a:solidFill>
                  <a:srgbClr val="FFFFFF"/>
                </a:solidFill>
              </a:rPr>
              <a:t>IVA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6917682" y="4106098"/>
            <a:ext cx="2042168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500" b="1" dirty="0">
                <a:solidFill>
                  <a:srgbClr val="FFFFFF"/>
                </a:solidFill>
              </a:rPr>
              <a:t>Impuestos municipales</a:t>
            </a:r>
            <a:endParaRPr lang="es-SV" sz="1500" b="1" dirty="0">
              <a:solidFill>
                <a:srgbClr val="FFFFFF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6962132" y="4347457"/>
            <a:ext cx="20193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400" dirty="0">
                <a:solidFill>
                  <a:srgbClr val="FFFFFF"/>
                </a:solidFill>
              </a:rPr>
              <a:t>Varían según municipio y con base en el activo total</a:t>
            </a:r>
            <a:endParaRPr lang="es-SV" sz="1400" dirty="0">
              <a:solidFill>
                <a:srgbClr val="FFFFFF"/>
              </a:solidFill>
            </a:endParaRPr>
          </a:p>
        </p:txBody>
      </p:sp>
      <p:sp>
        <p:nvSpPr>
          <p:cNvPr id="43" name="7 Rectángulo"/>
          <p:cNvSpPr/>
          <p:nvPr/>
        </p:nvSpPr>
        <p:spPr>
          <a:xfrm>
            <a:off x="5677383" y="4378235"/>
            <a:ext cx="1079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800" b="1" dirty="0" smtClean="0">
                <a:solidFill>
                  <a:srgbClr val="FFFFFF"/>
                </a:solidFill>
                <a:latin typeface="+mn-lt"/>
              </a:rPr>
              <a:t>Foro Económico Mundial</a:t>
            </a:r>
          </a:p>
          <a:p>
            <a:pPr algn="ctr"/>
            <a:r>
              <a:rPr lang="es-SV" sz="800" b="1" dirty="0" smtClean="0">
                <a:solidFill>
                  <a:schemeClr val="bg1"/>
                </a:solidFill>
                <a:latin typeface="+mn-lt"/>
              </a:rPr>
              <a:t>Ranking tasa total </a:t>
            </a:r>
            <a:br>
              <a:rPr lang="es-SV" sz="800" b="1" dirty="0" smtClean="0">
                <a:solidFill>
                  <a:schemeClr val="bg1"/>
                </a:solidFill>
                <a:latin typeface="+mn-lt"/>
              </a:rPr>
            </a:br>
            <a:r>
              <a:rPr lang="es-SV" sz="800" b="1" dirty="0" smtClean="0">
                <a:solidFill>
                  <a:schemeClr val="bg1"/>
                </a:solidFill>
                <a:latin typeface="+mn-lt"/>
              </a:rPr>
              <a:t>de impuestos* </a:t>
            </a:r>
          </a:p>
          <a:p>
            <a:pPr algn="ctr"/>
            <a:r>
              <a:rPr lang="es-SV" sz="800" dirty="0" smtClean="0">
                <a:solidFill>
                  <a:srgbClr val="FFFFFF"/>
                </a:solidFill>
                <a:latin typeface="+mn-lt"/>
              </a:rPr>
              <a:t>(de 140 países)</a:t>
            </a:r>
            <a:endParaRPr lang="es-SV" sz="8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3" name="Imagen 2" descr="slide9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29518" r="26759" b="28356"/>
          <a:stretch/>
        </p:blipFill>
        <p:spPr>
          <a:xfrm>
            <a:off x="2749021" y="3574649"/>
            <a:ext cx="3212238" cy="2241493"/>
          </a:xfrm>
          <a:prstGeom prst="rect">
            <a:avLst/>
          </a:prstGeom>
        </p:spPr>
      </p:pic>
      <p:sp>
        <p:nvSpPr>
          <p:cNvPr id="38" name="Rectángulo 37"/>
          <p:cNvSpPr/>
          <p:nvPr/>
        </p:nvSpPr>
        <p:spPr>
          <a:xfrm>
            <a:off x="3075268" y="4535150"/>
            <a:ext cx="7745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 smtClean="0">
                <a:solidFill>
                  <a:srgbClr val="FFFFFF"/>
                </a:solidFill>
              </a:rPr>
              <a:t>El Salvador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525651" y="4422913"/>
            <a:ext cx="7699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 smtClean="0">
                <a:solidFill>
                  <a:srgbClr val="FFFFFF"/>
                </a:solidFill>
              </a:rPr>
              <a:t>Guatemala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4058132" y="4250829"/>
            <a:ext cx="7010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 smtClean="0">
                <a:solidFill>
                  <a:srgbClr val="FFFFFF"/>
                </a:solidFill>
              </a:rPr>
              <a:t>Honduras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4519353" y="3851126"/>
            <a:ext cx="73006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 smtClean="0">
                <a:solidFill>
                  <a:srgbClr val="FFFFFF"/>
                </a:solidFill>
              </a:rPr>
              <a:t>Costa Rica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5060950" y="3706614"/>
            <a:ext cx="71941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000" b="1" dirty="0" smtClean="0">
                <a:solidFill>
                  <a:srgbClr val="FFFFFF"/>
                </a:solidFill>
              </a:rPr>
              <a:t>Nicaragua</a:t>
            </a:r>
            <a:endParaRPr lang="es-ES" sz="1000" dirty="0">
              <a:solidFill>
                <a:srgbClr val="FFFFFF"/>
              </a:solidFill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3275282" y="5131021"/>
            <a:ext cx="6680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FFFF"/>
                </a:solidFill>
              </a:rPr>
              <a:t>72</a:t>
            </a:r>
            <a:endParaRPr lang="es-ES" dirty="0"/>
          </a:p>
        </p:txBody>
      </p:sp>
      <p:sp>
        <p:nvSpPr>
          <p:cNvPr id="45" name="CuadroTexto 44"/>
          <p:cNvSpPr txBox="1"/>
          <p:nvPr/>
        </p:nvSpPr>
        <p:spPr>
          <a:xfrm>
            <a:off x="3740149" y="5145203"/>
            <a:ext cx="450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</a:rPr>
              <a:t>80</a:t>
            </a:r>
            <a:endParaRPr lang="es-ES" dirty="0"/>
          </a:p>
        </p:txBody>
      </p:sp>
      <p:sp>
        <p:nvSpPr>
          <p:cNvPr id="46" name="CuadroTexto 45"/>
          <p:cNvSpPr txBox="1"/>
          <p:nvPr/>
        </p:nvSpPr>
        <p:spPr>
          <a:xfrm>
            <a:off x="4222750" y="5148975"/>
            <a:ext cx="43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</a:rPr>
              <a:t>92</a:t>
            </a:r>
            <a:endParaRPr lang="es-ES" dirty="0"/>
          </a:p>
        </p:txBody>
      </p:sp>
      <p:sp>
        <p:nvSpPr>
          <p:cNvPr id="47" name="CuadroTexto 46"/>
          <p:cNvSpPr txBox="1"/>
          <p:nvPr/>
        </p:nvSpPr>
        <p:spPr>
          <a:xfrm>
            <a:off x="4632140" y="5149046"/>
            <a:ext cx="585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</a:rPr>
              <a:t>121</a:t>
            </a:r>
            <a:endParaRPr lang="es-ES" dirty="0"/>
          </a:p>
        </p:txBody>
      </p:sp>
      <p:sp>
        <p:nvSpPr>
          <p:cNvPr id="48" name="CuadroTexto 47"/>
          <p:cNvSpPr txBox="1"/>
          <p:nvPr/>
        </p:nvSpPr>
        <p:spPr>
          <a:xfrm>
            <a:off x="4984332" y="5152352"/>
            <a:ext cx="773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</a:rPr>
              <a:t>131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679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10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" b="1437"/>
          <a:stretch/>
        </p:blipFill>
        <p:spPr>
          <a:xfrm>
            <a:off x="0" y="0"/>
            <a:ext cx="914898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067050" y="3615765"/>
            <a:ext cx="322464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 smtClean="0">
                <a:solidFill>
                  <a:schemeClr val="bg1"/>
                </a:solidFill>
                <a:cs typeface="Arial" pitchFamily="34" charset="0"/>
              </a:rPr>
              <a:t>Además de ser una ubicación </a:t>
            </a:r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costo eficiente, nuestra </a:t>
            </a:r>
            <a:r>
              <a:rPr lang="es-SV" b="1" dirty="0" smtClean="0">
                <a:solidFill>
                  <a:schemeClr val="bg1"/>
                </a:solidFill>
                <a:cs typeface="Arial" pitchFamily="34" charset="0"/>
              </a:rPr>
              <a:t>infraestructura se </a:t>
            </a:r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posiciona </a:t>
            </a:r>
            <a:r>
              <a:rPr lang="es-SV" b="1" dirty="0" smtClean="0">
                <a:solidFill>
                  <a:schemeClr val="bg1"/>
                </a:solidFill>
                <a:cs typeface="Arial" pitchFamily="34" charset="0"/>
              </a:rPr>
              <a:t>entre </a:t>
            </a:r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las más competitivas de Latinoamérica y </a:t>
            </a:r>
            <a:r>
              <a:rPr lang="es-SV" b="1" dirty="0" smtClean="0">
                <a:solidFill>
                  <a:schemeClr val="bg1"/>
                </a:solidFill>
                <a:cs typeface="Arial" pitchFamily="34" charset="0"/>
              </a:rPr>
              <a:t>la </a:t>
            </a:r>
            <a:r>
              <a:rPr lang="es-SV" b="1" dirty="0">
                <a:solidFill>
                  <a:schemeClr val="bg1"/>
                </a:solidFill>
                <a:cs typeface="Arial" pitchFamily="34" charset="0"/>
              </a:rPr>
              <a:t>mejor de Centroamérica</a:t>
            </a:r>
            <a:endParaRPr lang="es-SV" b="1" dirty="0">
              <a:solidFill>
                <a:schemeClr val="bg1"/>
              </a:solidFill>
            </a:endParaRPr>
          </a:p>
        </p:txBody>
      </p:sp>
      <p:grpSp>
        <p:nvGrpSpPr>
          <p:cNvPr id="4" name="6 Grupo"/>
          <p:cNvGrpSpPr/>
          <p:nvPr/>
        </p:nvGrpSpPr>
        <p:grpSpPr>
          <a:xfrm>
            <a:off x="227980" y="2728672"/>
            <a:ext cx="2735348" cy="694731"/>
            <a:chOff x="4488974" y="4492979"/>
            <a:chExt cx="3930658" cy="1039131"/>
          </a:xfrm>
        </p:grpSpPr>
        <p:sp>
          <p:nvSpPr>
            <p:cNvPr id="5" name="7 Rectángulo"/>
            <p:cNvSpPr/>
            <p:nvPr/>
          </p:nvSpPr>
          <p:spPr>
            <a:xfrm>
              <a:off x="4488974" y="4496319"/>
              <a:ext cx="1887022" cy="103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3900" b="1" spc="-150" dirty="0" smtClean="0">
                  <a:solidFill>
                    <a:schemeClr val="bg1"/>
                  </a:solidFill>
                  <a:latin typeface="+mn-lt"/>
                </a:rPr>
                <a:t>No. 1</a:t>
              </a:r>
              <a:endParaRPr lang="es-SV" sz="3900" spc="-15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6" name="8 Rectángulo"/>
            <p:cNvSpPr/>
            <p:nvPr/>
          </p:nvSpPr>
          <p:spPr>
            <a:xfrm>
              <a:off x="6132340" y="4492979"/>
              <a:ext cx="2287292" cy="1035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1300" dirty="0">
                  <a:solidFill>
                    <a:srgbClr val="FFFFFF"/>
                  </a:solidFill>
                  <a:latin typeface="+mn-lt"/>
                </a:rPr>
                <a:t>en infraestructura</a:t>
              </a:r>
            </a:p>
            <a:p>
              <a:r>
                <a:rPr lang="es-SV" sz="1300" dirty="0">
                  <a:solidFill>
                    <a:srgbClr val="FFFFFF"/>
                  </a:solidFill>
                  <a:latin typeface="+mn-lt"/>
                </a:rPr>
                <a:t>de la </a:t>
              </a:r>
              <a:r>
                <a:rPr lang="es-SV" sz="1300" dirty="0" smtClean="0">
                  <a:solidFill>
                    <a:srgbClr val="FFFFFF"/>
                  </a:solidFill>
                  <a:latin typeface="+mn-lt"/>
                </a:rPr>
                <a:t>región centroamericana</a:t>
              </a:r>
              <a:endParaRPr lang="es-SV" sz="13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7" name="9 Grupo"/>
          <p:cNvGrpSpPr/>
          <p:nvPr/>
        </p:nvGrpSpPr>
        <p:grpSpPr>
          <a:xfrm>
            <a:off x="6233827" y="2728294"/>
            <a:ext cx="2722041" cy="692497"/>
            <a:chOff x="4581844" y="5193304"/>
            <a:chExt cx="3911537" cy="1035788"/>
          </a:xfrm>
        </p:grpSpPr>
        <p:sp>
          <p:nvSpPr>
            <p:cNvPr id="8" name="10 Rectángulo"/>
            <p:cNvSpPr/>
            <p:nvPr/>
          </p:nvSpPr>
          <p:spPr>
            <a:xfrm>
              <a:off x="4581844" y="5193304"/>
              <a:ext cx="2052873" cy="10357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3900" b="1" spc="-150" dirty="0" smtClean="0">
                  <a:solidFill>
                    <a:srgbClr val="FFFFFF"/>
                  </a:solidFill>
                  <a:latin typeface="+mn-lt"/>
                </a:rPr>
                <a:t>No. 60</a:t>
              </a:r>
              <a:endParaRPr lang="es-SV" sz="3900" spc="-15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9" name="11 Rectángulo"/>
            <p:cNvSpPr/>
            <p:nvPr/>
          </p:nvSpPr>
          <p:spPr>
            <a:xfrm>
              <a:off x="6607714" y="5360504"/>
              <a:ext cx="1885667" cy="7365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1300" dirty="0" smtClean="0">
                  <a:solidFill>
                    <a:srgbClr val="FFFFFF"/>
                  </a:solidFill>
                  <a:latin typeface="+mn-lt"/>
                </a:rPr>
                <a:t>de 140 países a nivel mundial</a:t>
              </a:r>
              <a:endParaRPr lang="es-SV" sz="1300" dirty="0">
                <a:solidFill>
                  <a:srgbClr val="FFFFFF"/>
                </a:solidFill>
                <a:latin typeface="+mn-lt"/>
              </a:endParaRPr>
            </a:p>
          </p:txBody>
        </p:sp>
      </p:grpSp>
      <p:grpSp>
        <p:nvGrpSpPr>
          <p:cNvPr id="10" name="6 Grupo"/>
          <p:cNvGrpSpPr/>
          <p:nvPr/>
        </p:nvGrpSpPr>
        <p:grpSpPr>
          <a:xfrm>
            <a:off x="3144693" y="2710741"/>
            <a:ext cx="2666951" cy="692497"/>
            <a:chOff x="8714703" y="3041346"/>
            <a:chExt cx="3832372" cy="1035789"/>
          </a:xfrm>
        </p:grpSpPr>
        <p:sp>
          <p:nvSpPr>
            <p:cNvPr id="11" name="7 Rectángulo"/>
            <p:cNvSpPr/>
            <p:nvPr/>
          </p:nvSpPr>
          <p:spPr>
            <a:xfrm>
              <a:off x="8714703" y="3041346"/>
              <a:ext cx="1721170" cy="103578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3900" b="1" spc="-150" dirty="0" smtClean="0">
                  <a:solidFill>
                    <a:srgbClr val="FFFFFF"/>
                  </a:solidFill>
                  <a:latin typeface="+mn-lt"/>
                </a:rPr>
                <a:t>No. 6</a:t>
              </a:r>
              <a:endParaRPr lang="es-SV" sz="3900" spc="-150" dirty="0">
                <a:solidFill>
                  <a:srgbClr val="FFFFFF"/>
                </a:solidFill>
                <a:latin typeface="+mn-lt"/>
              </a:endParaRPr>
            </a:p>
          </p:txBody>
        </p:sp>
        <p:sp>
          <p:nvSpPr>
            <p:cNvPr id="12" name="8 Rectángulo"/>
            <p:cNvSpPr/>
            <p:nvPr/>
          </p:nvSpPr>
          <p:spPr>
            <a:xfrm>
              <a:off x="10393619" y="3182839"/>
              <a:ext cx="2153456" cy="73656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1300" dirty="0">
                  <a:solidFill>
                    <a:srgbClr val="FFFFFF"/>
                  </a:solidFill>
                  <a:latin typeface="+mn-lt"/>
                </a:rPr>
                <a:t>en </a:t>
              </a:r>
              <a:r>
                <a:rPr lang="es-SV" sz="1300" dirty="0" smtClean="0">
                  <a:solidFill>
                    <a:srgbClr val="FFFFFF"/>
                  </a:solidFill>
                  <a:latin typeface="+mn-lt"/>
                </a:rPr>
                <a:t>Latinoamérica </a:t>
              </a:r>
              <a:br>
                <a:rPr lang="es-SV" sz="1300" dirty="0" smtClean="0">
                  <a:solidFill>
                    <a:srgbClr val="FFFFFF"/>
                  </a:solidFill>
                  <a:latin typeface="+mn-lt"/>
                </a:rPr>
              </a:br>
              <a:r>
                <a:rPr lang="es-SV" sz="1300" dirty="0" smtClean="0">
                  <a:solidFill>
                    <a:srgbClr val="FFFFFF"/>
                  </a:solidFill>
                  <a:latin typeface="+mn-lt"/>
                </a:rPr>
                <a:t>y El Caribe</a:t>
              </a:r>
              <a:endParaRPr lang="es-SV" sz="1300" dirty="0">
                <a:solidFill>
                  <a:srgbClr val="FFFFFF"/>
                </a:solidFill>
                <a:latin typeface="+mn-lt"/>
              </a:endParaRPr>
            </a:p>
          </p:txBody>
        </p:sp>
      </p:grpSp>
      <p:sp>
        <p:nvSpPr>
          <p:cNvPr id="14" name="Rectángulo 13"/>
          <p:cNvSpPr/>
          <p:nvPr/>
        </p:nvSpPr>
        <p:spPr>
          <a:xfrm>
            <a:off x="436631" y="1078497"/>
            <a:ext cx="106735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1300" b="1" dirty="0">
                <a:solidFill>
                  <a:schemeClr val="bg1"/>
                </a:solidFill>
              </a:rPr>
              <a:t>Aeropuertos</a:t>
            </a:r>
            <a:endParaRPr lang="es-SV" sz="1300" dirty="0">
              <a:solidFill>
                <a:schemeClr val="bg1"/>
              </a:solidFill>
            </a:endParaRPr>
          </a:p>
        </p:txBody>
      </p:sp>
      <p:sp>
        <p:nvSpPr>
          <p:cNvPr id="15" name="23 Rectángulo"/>
          <p:cNvSpPr/>
          <p:nvPr/>
        </p:nvSpPr>
        <p:spPr>
          <a:xfrm>
            <a:off x="6549693" y="1093632"/>
            <a:ext cx="1313983" cy="297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300" b="1" dirty="0" smtClean="0">
                <a:solidFill>
                  <a:schemeClr val="bg1"/>
                </a:solidFill>
                <a:latin typeface="+mn-lt"/>
              </a:rPr>
              <a:t>Carreteras</a:t>
            </a:r>
            <a:endParaRPr lang="es-SV" sz="1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6686809" y="1236781"/>
            <a:ext cx="1176867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rgbClr val="FFFFFF"/>
                </a:solidFill>
              </a:rPr>
              <a:t>EL SALVADOR</a:t>
            </a:r>
          </a:p>
          <a:p>
            <a:pPr>
              <a:lnSpc>
                <a:spcPct val="140000"/>
              </a:lnSpc>
            </a:pPr>
            <a:r>
              <a:rPr lang="es-ES" sz="1300" dirty="0">
                <a:solidFill>
                  <a:schemeClr val="tx2"/>
                </a:solidFill>
              </a:rPr>
              <a:t>HONDURAS </a:t>
            </a:r>
            <a:endParaRPr lang="es-ES" sz="1300" dirty="0" smtClean="0">
              <a:solidFill>
                <a:schemeClr val="tx2"/>
              </a:solidFill>
            </a:endParaRPr>
          </a:p>
          <a:p>
            <a:pPr>
              <a:lnSpc>
                <a:spcPct val="140000"/>
              </a:lnSpc>
            </a:pPr>
            <a:r>
              <a:rPr lang="es-ES" sz="1300" dirty="0" smtClean="0">
                <a:solidFill>
                  <a:schemeClr val="tx2"/>
                </a:solidFill>
              </a:rPr>
              <a:t>NICARAGUA</a:t>
            </a:r>
          </a:p>
          <a:p>
            <a:pPr>
              <a:lnSpc>
                <a:spcPct val="140000"/>
              </a:lnSpc>
            </a:pPr>
            <a:r>
              <a:rPr lang="es-ES" sz="1300" dirty="0" smtClean="0">
                <a:solidFill>
                  <a:schemeClr val="tx2"/>
                </a:solidFill>
              </a:rPr>
              <a:t>GUATEMALA</a:t>
            </a:r>
          </a:p>
          <a:p>
            <a:pPr>
              <a:lnSpc>
                <a:spcPct val="140000"/>
              </a:lnSpc>
            </a:pPr>
            <a:r>
              <a:rPr lang="es-ES" sz="1300" dirty="0">
                <a:solidFill>
                  <a:schemeClr val="tx2"/>
                </a:solidFill>
              </a:rPr>
              <a:t>COSTA RICA</a:t>
            </a:r>
          </a:p>
          <a:p>
            <a:pPr>
              <a:lnSpc>
                <a:spcPct val="140000"/>
              </a:lnSpc>
            </a:pPr>
            <a:endParaRPr lang="es-ES" sz="1300" dirty="0">
              <a:solidFill>
                <a:schemeClr val="tx2"/>
              </a:solidFill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413719" y="1321386"/>
            <a:ext cx="1176867" cy="1589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EL SALVADOR</a:t>
            </a:r>
          </a:p>
          <a:p>
            <a:pPr>
              <a:lnSpc>
                <a:spcPct val="110000"/>
              </a:lnSpc>
            </a:pPr>
            <a:r>
              <a:rPr lang="es-ES" sz="1300" dirty="0">
                <a:solidFill>
                  <a:srgbClr val="1F497D"/>
                </a:solidFill>
              </a:rPr>
              <a:t>COSTA RICA</a:t>
            </a:r>
          </a:p>
          <a:p>
            <a:pPr>
              <a:lnSpc>
                <a:spcPct val="200000"/>
              </a:lnSpc>
            </a:pPr>
            <a:r>
              <a:rPr lang="es-ES" sz="1300" dirty="0">
                <a:solidFill>
                  <a:srgbClr val="1F497D"/>
                </a:solidFill>
              </a:rPr>
              <a:t>HONDURAS </a:t>
            </a:r>
          </a:p>
          <a:p>
            <a:pPr>
              <a:lnSpc>
                <a:spcPct val="110000"/>
              </a:lnSpc>
            </a:pPr>
            <a:r>
              <a:rPr lang="es-ES" sz="1300" dirty="0">
                <a:solidFill>
                  <a:srgbClr val="1F497D"/>
                </a:solidFill>
              </a:rPr>
              <a:t>GUATEMALA</a:t>
            </a:r>
          </a:p>
          <a:p>
            <a:pPr>
              <a:lnSpc>
                <a:spcPct val="110000"/>
              </a:lnSpc>
            </a:pPr>
            <a:r>
              <a:rPr lang="es-ES" sz="1300" dirty="0">
                <a:solidFill>
                  <a:srgbClr val="1F497D"/>
                </a:solidFill>
              </a:rPr>
              <a:t>NICARAGUA</a:t>
            </a:r>
          </a:p>
          <a:p>
            <a:pPr>
              <a:lnSpc>
                <a:spcPct val="110000"/>
              </a:lnSpc>
            </a:pPr>
            <a:endParaRPr lang="es-ES" sz="1300" dirty="0">
              <a:solidFill>
                <a:schemeClr val="tx2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676219" y="5440918"/>
            <a:ext cx="1176867" cy="2039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s-ES" sz="1300" dirty="0" smtClean="0">
                <a:solidFill>
                  <a:srgbClr val="1F497D"/>
                </a:solidFill>
              </a:rPr>
              <a:t>HONDURAS </a:t>
            </a:r>
          </a:p>
          <a:p>
            <a:pPr>
              <a:lnSpc>
                <a:spcPct val="140000"/>
              </a:lnSpc>
            </a:pPr>
            <a:r>
              <a:rPr lang="es-ES" sz="1300" b="1" dirty="0">
                <a:solidFill>
                  <a:srgbClr val="FFFFFF"/>
                </a:solidFill>
              </a:rPr>
              <a:t>EL SALVADOR</a:t>
            </a:r>
          </a:p>
          <a:p>
            <a:pPr>
              <a:lnSpc>
                <a:spcPct val="140000"/>
              </a:lnSpc>
            </a:pPr>
            <a:r>
              <a:rPr lang="es-ES" sz="1300" dirty="0" smtClean="0">
                <a:solidFill>
                  <a:srgbClr val="1F497D"/>
                </a:solidFill>
              </a:rPr>
              <a:t>GUATEMALA</a:t>
            </a:r>
          </a:p>
          <a:p>
            <a:pPr>
              <a:lnSpc>
                <a:spcPct val="140000"/>
              </a:lnSpc>
            </a:pPr>
            <a:r>
              <a:rPr lang="es-ES" sz="1300" dirty="0">
                <a:solidFill>
                  <a:srgbClr val="1F497D"/>
                </a:solidFill>
              </a:rPr>
              <a:t>COSTA </a:t>
            </a:r>
            <a:r>
              <a:rPr lang="es-ES" sz="1300" dirty="0" smtClean="0">
                <a:solidFill>
                  <a:srgbClr val="1F497D"/>
                </a:solidFill>
              </a:rPr>
              <a:t>RICA</a:t>
            </a:r>
          </a:p>
          <a:p>
            <a:pPr>
              <a:lnSpc>
                <a:spcPct val="140000"/>
              </a:lnSpc>
            </a:pPr>
            <a:r>
              <a:rPr lang="es-ES" sz="1300" dirty="0">
                <a:solidFill>
                  <a:srgbClr val="1F497D"/>
                </a:solidFill>
              </a:rPr>
              <a:t>NICARAGUA</a:t>
            </a:r>
          </a:p>
          <a:p>
            <a:pPr>
              <a:lnSpc>
                <a:spcPct val="140000"/>
              </a:lnSpc>
            </a:pPr>
            <a:endParaRPr lang="es-ES" sz="1300" dirty="0">
              <a:solidFill>
                <a:srgbClr val="1F497D"/>
              </a:solidFill>
            </a:endParaRPr>
          </a:p>
          <a:p>
            <a:pPr>
              <a:lnSpc>
                <a:spcPct val="140000"/>
              </a:lnSpc>
            </a:pPr>
            <a:endParaRPr lang="es-ES" sz="1300" dirty="0">
              <a:solidFill>
                <a:srgbClr val="1F497D"/>
              </a:solidFill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-28916" y="1283041"/>
            <a:ext cx="535841" cy="1666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ES" sz="1300" b="1" dirty="0" smtClean="0">
                <a:solidFill>
                  <a:schemeClr val="bg2"/>
                </a:solidFill>
              </a:rPr>
              <a:t>48</a:t>
            </a:r>
          </a:p>
          <a:p>
            <a:pPr>
              <a:lnSpc>
                <a:spcPct val="110000"/>
              </a:lnSpc>
            </a:pPr>
            <a:r>
              <a:rPr lang="es-ES" sz="1300" b="1" dirty="0" smtClean="0">
                <a:solidFill>
                  <a:srgbClr val="FFFFFF"/>
                </a:solidFill>
              </a:rPr>
              <a:t>60</a:t>
            </a:r>
            <a:endParaRPr lang="es-ES" sz="1300" b="1" dirty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70</a:t>
            </a:r>
          </a:p>
          <a:p>
            <a:pPr>
              <a:lnSpc>
                <a:spcPct val="12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80</a:t>
            </a:r>
          </a:p>
          <a:p>
            <a:pPr>
              <a:lnSpc>
                <a:spcPct val="12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107</a:t>
            </a:r>
            <a:endParaRPr lang="es-ES" sz="1300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es-ES" sz="1300" b="1" dirty="0">
              <a:solidFill>
                <a:schemeClr val="tx2"/>
              </a:solidFill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827686" y="5536845"/>
            <a:ext cx="535841" cy="1642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s-ES" sz="1300" b="1" dirty="0" smtClean="0">
                <a:solidFill>
                  <a:srgbClr val="FFFFFF"/>
                </a:solidFill>
              </a:rPr>
              <a:t>46</a:t>
            </a:r>
          </a:p>
          <a:p>
            <a:pPr>
              <a:lnSpc>
                <a:spcPct val="13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69</a:t>
            </a:r>
            <a:endParaRPr lang="es-ES" sz="13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79</a:t>
            </a:r>
          </a:p>
          <a:p>
            <a:pPr>
              <a:lnSpc>
                <a:spcPct val="13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109</a:t>
            </a:r>
          </a:p>
          <a:p>
            <a:pPr>
              <a:lnSpc>
                <a:spcPct val="13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115</a:t>
            </a:r>
            <a:endParaRPr lang="es-ES" sz="1300" b="1" dirty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endParaRPr lang="es-ES" sz="1300" b="1" dirty="0">
              <a:solidFill>
                <a:schemeClr val="tx2"/>
              </a:solidFill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6195092" y="1270648"/>
            <a:ext cx="535841" cy="1759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57</a:t>
            </a:r>
          </a:p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72</a:t>
            </a:r>
            <a:endParaRPr lang="es-ES" sz="1300" b="1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86</a:t>
            </a:r>
          </a:p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87</a:t>
            </a:r>
          </a:p>
          <a:p>
            <a:pPr>
              <a:lnSpc>
                <a:spcPct val="140000"/>
              </a:lnSpc>
            </a:pPr>
            <a:r>
              <a:rPr lang="es-ES" sz="1300" b="1" dirty="0" smtClean="0">
                <a:solidFill>
                  <a:schemeClr val="bg1"/>
                </a:solidFill>
              </a:rPr>
              <a:t>115</a:t>
            </a:r>
            <a:endParaRPr lang="es-ES" sz="1300" b="1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</a:pPr>
            <a:endParaRPr lang="es-ES" sz="1300" b="1" dirty="0">
              <a:solidFill>
                <a:schemeClr val="tx2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4716653" y="5302684"/>
            <a:ext cx="719969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1300" b="1" dirty="0">
                <a:solidFill>
                  <a:schemeClr val="bg1"/>
                </a:solidFill>
              </a:rPr>
              <a:t>P</a:t>
            </a:r>
            <a:r>
              <a:rPr lang="es-SV" sz="1300" b="1" dirty="0" smtClean="0">
                <a:solidFill>
                  <a:schemeClr val="bg1"/>
                </a:solidFill>
              </a:rPr>
              <a:t>uertos</a:t>
            </a:r>
            <a:endParaRPr lang="es-SV" sz="1300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0" y="3384189"/>
            <a:ext cx="9144000" cy="298284"/>
          </a:xfrm>
          <a:prstGeom prst="rect">
            <a:avLst/>
          </a:prstGeom>
          <a:solidFill>
            <a:schemeClr val="tx2">
              <a:alpha val="5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Rectángulo 21"/>
          <p:cNvSpPr/>
          <p:nvPr/>
        </p:nvSpPr>
        <p:spPr>
          <a:xfrm>
            <a:off x="227980" y="3367373"/>
            <a:ext cx="89160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200" dirty="0">
                <a:solidFill>
                  <a:schemeClr val="bg1"/>
                </a:solidFill>
              </a:rPr>
              <a:t>Reporte de Competitividad Global, Ranking calidad de infraestructura 2015-2016 </a:t>
            </a:r>
            <a:r>
              <a:rPr lang="es-SV" sz="1200" dirty="0" smtClean="0">
                <a:solidFill>
                  <a:schemeClr val="bg1"/>
                </a:solidFill>
              </a:rPr>
              <a:t>(</a:t>
            </a:r>
            <a:r>
              <a:rPr lang="es-SV" sz="1200" dirty="0">
                <a:solidFill>
                  <a:schemeClr val="bg1"/>
                </a:solidFill>
              </a:rPr>
              <a:t>de 140 países)</a:t>
            </a:r>
          </a:p>
        </p:txBody>
      </p:sp>
    </p:spTree>
    <p:extLst>
      <p:ext uri="{BB962C8B-B14F-4D97-AF65-F5344CB8AC3E}">
        <p14:creationId xmlns:p14="http://schemas.microsoft.com/office/powerpoint/2010/main" val="284928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773084" y="211325"/>
            <a:ext cx="40460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SV" b="1" kern="0" dirty="0">
                <a:solidFill>
                  <a:schemeClr val="tx2"/>
                </a:solidFill>
              </a:rPr>
              <a:t>La moderna infraestructura de </a:t>
            </a:r>
            <a:r>
              <a:rPr lang="es-SV" b="1" kern="0" dirty="0" smtClean="0">
                <a:solidFill>
                  <a:schemeClr val="tx2"/>
                </a:solidFill>
              </a:rPr>
              <a:t/>
            </a:r>
            <a:br>
              <a:rPr lang="es-SV" b="1" kern="0" dirty="0" smtClean="0">
                <a:solidFill>
                  <a:schemeClr val="tx2"/>
                </a:solidFill>
              </a:rPr>
            </a:br>
            <a:r>
              <a:rPr lang="es-SV" b="1" kern="0" dirty="0" smtClean="0">
                <a:solidFill>
                  <a:srgbClr val="E46C0A"/>
                </a:solidFill>
              </a:rPr>
              <a:t>El </a:t>
            </a:r>
            <a:r>
              <a:rPr lang="es-SV" b="1" kern="0" dirty="0">
                <a:solidFill>
                  <a:srgbClr val="E46C0A"/>
                </a:solidFill>
              </a:rPr>
              <a:t>Salvador </a:t>
            </a:r>
            <a:r>
              <a:rPr lang="es-SV" b="1" kern="0" dirty="0">
                <a:solidFill>
                  <a:schemeClr val="tx2"/>
                </a:solidFill>
              </a:rPr>
              <a:t>interconecta las principales ciudades de la región y permite que las empresas realicen </a:t>
            </a:r>
            <a:r>
              <a:rPr lang="es-SV" b="1" kern="0" dirty="0" smtClean="0">
                <a:solidFill>
                  <a:schemeClr val="tx2"/>
                </a:solidFill>
              </a:rPr>
              <a:t>sus </a:t>
            </a:r>
            <a:r>
              <a:rPr lang="es-SV" b="1" kern="0" dirty="0">
                <a:solidFill>
                  <a:schemeClr val="tx2"/>
                </a:solidFill>
              </a:rPr>
              <a:t>operaciones logísticas de forma eficiente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238865" y="5474252"/>
            <a:ext cx="333313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SV" sz="1300" b="1" dirty="0">
                <a:solidFill>
                  <a:schemeClr val="tx2"/>
                </a:solidFill>
                <a:ea typeface="ＭＳ Ｐゴシック" pitchFamily="34" charset="-128"/>
              </a:rPr>
              <a:t>70% de la población y comercio se concentra entre El Salvador, Guatemala y Honduras.</a:t>
            </a:r>
          </a:p>
        </p:txBody>
      </p:sp>
    </p:spTree>
    <p:extLst>
      <p:ext uri="{BB962C8B-B14F-4D97-AF65-F5344CB8AC3E}">
        <p14:creationId xmlns:p14="http://schemas.microsoft.com/office/powerpoint/2010/main" val="259238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7" b="1382"/>
          <a:stretch/>
        </p:blipFill>
        <p:spPr>
          <a:xfrm>
            <a:off x="0" y="16934"/>
            <a:ext cx="9188325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68300" y="156633"/>
            <a:ext cx="52704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srgbClr val="1F497D"/>
                </a:solidFill>
              </a:rPr>
              <a:t>Tenemos disponibles zonas francas y parques de servicios que destacan </a:t>
            </a:r>
            <a:r>
              <a:rPr lang="es-SV" b="1" kern="0" dirty="0" smtClean="0">
                <a:solidFill>
                  <a:srgbClr val="1F497D"/>
                </a:solidFill>
              </a:rPr>
              <a:t>por </a:t>
            </a:r>
            <a:r>
              <a:rPr lang="es-SV" b="1" kern="0" dirty="0">
                <a:solidFill>
                  <a:srgbClr val="1F497D"/>
                </a:solidFill>
              </a:rPr>
              <a:t>su ubicación estratégica </a:t>
            </a:r>
            <a:r>
              <a:rPr lang="es-SV" b="1" kern="0" dirty="0" smtClean="0">
                <a:solidFill>
                  <a:srgbClr val="1F497D"/>
                </a:solidFill>
              </a:rPr>
              <a:t/>
            </a:r>
            <a:br>
              <a:rPr lang="es-SV" b="1" kern="0" dirty="0" smtClean="0">
                <a:solidFill>
                  <a:srgbClr val="1F497D"/>
                </a:solidFill>
              </a:rPr>
            </a:br>
            <a:r>
              <a:rPr lang="es-SV" b="1" kern="0" dirty="0" smtClean="0">
                <a:solidFill>
                  <a:srgbClr val="1F497D"/>
                </a:solidFill>
              </a:rPr>
              <a:t>y </a:t>
            </a:r>
            <a:r>
              <a:rPr lang="es-SV" b="1" kern="0" dirty="0">
                <a:solidFill>
                  <a:srgbClr val="1F497D"/>
                </a:solidFill>
              </a:rPr>
              <a:t>fácil acceso a infraestructura competitiva</a:t>
            </a:r>
          </a:p>
        </p:txBody>
      </p:sp>
    </p:spTree>
    <p:extLst>
      <p:ext uri="{BB962C8B-B14F-4D97-AF65-F5344CB8AC3E}">
        <p14:creationId xmlns:p14="http://schemas.microsoft.com/office/powerpoint/2010/main" val="150495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604312" y="468954"/>
            <a:ext cx="17758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SV" b="1" kern="0" dirty="0">
                <a:solidFill>
                  <a:prstClr val="white"/>
                </a:solidFill>
              </a:rPr>
              <a:t>Como parte </a:t>
            </a:r>
            <a:r>
              <a:rPr lang="es-SV" b="1" kern="0" dirty="0" smtClean="0">
                <a:solidFill>
                  <a:prstClr val="white"/>
                </a:solidFill>
              </a:rPr>
              <a:t/>
            </a:r>
            <a:br>
              <a:rPr lang="es-SV" b="1" kern="0" dirty="0" smtClean="0">
                <a:solidFill>
                  <a:prstClr val="white"/>
                </a:solidFill>
              </a:rPr>
            </a:br>
            <a:r>
              <a:rPr lang="es-SV" b="1" kern="0" dirty="0" smtClean="0">
                <a:solidFill>
                  <a:prstClr val="white"/>
                </a:solidFill>
              </a:rPr>
              <a:t>de </a:t>
            </a:r>
            <a:r>
              <a:rPr lang="es-SV" b="1" kern="0" dirty="0">
                <a:solidFill>
                  <a:prstClr val="white"/>
                </a:solidFill>
              </a:rPr>
              <a:t>nuestro compromiso para atraer inversión, hemos implementado un </a:t>
            </a:r>
            <a:r>
              <a:rPr lang="es-SV" b="1" kern="0" dirty="0" smtClean="0">
                <a:solidFill>
                  <a:prstClr val="white"/>
                </a:solidFill>
              </a:rPr>
              <a:t>sistema </a:t>
            </a:r>
            <a:r>
              <a:rPr lang="es-SV" b="1" kern="0" dirty="0">
                <a:solidFill>
                  <a:prstClr val="white"/>
                </a:solidFill>
              </a:rPr>
              <a:t>de atractivos incentivos fiscales </a:t>
            </a:r>
          </a:p>
          <a:p>
            <a:endParaRPr lang="es-ES" b="1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5518461" y="383621"/>
            <a:ext cx="1395428" cy="546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algn="ctr">
              <a:buClr>
                <a:schemeClr val="bg1"/>
              </a:buClr>
              <a:defRPr/>
            </a:pPr>
            <a:r>
              <a:rPr lang="es-SV" sz="1300" dirty="0">
                <a:solidFill>
                  <a:srgbClr val="FFFFFF"/>
                </a:solidFill>
                <a:latin typeface="+mn-lt"/>
                <a:ea typeface="+mn-ea"/>
                <a:cs typeface="Trebuchet MS"/>
              </a:rPr>
              <a:t>Ley de </a:t>
            </a:r>
            <a:r>
              <a:rPr lang="es-SV" sz="1400" dirty="0">
                <a:solidFill>
                  <a:srgbClr val="FFFFFF"/>
                </a:solidFill>
                <a:latin typeface="+mn-lt"/>
                <a:ea typeface="+mn-ea"/>
                <a:cs typeface="Trebuchet MS"/>
              </a:rPr>
              <a:t>Servicios</a:t>
            </a:r>
            <a:r>
              <a:rPr lang="es-SV" sz="1300" dirty="0">
                <a:solidFill>
                  <a:srgbClr val="FFFFFF"/>
                </a:solidFill>
                <a:latin typeface="+mn-lt"/>
                <a:ea typeface="+mn-ea"/>
                <a:cs typeface="Trebuchet MS"/>
              </a:rPr>
              <a:t> Internacionales</a:t>
            </a: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7218105" y="394722"/>
            <a:ext cx="1395428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algn="ctr">
              <a:buClr>
                <a:schemeClr val="bg1"/>
              </a:buClr>
              <a:defRPr/>
            </a:pPr>
            <a:r>
              <a:rPr lang="es-SV" sz="1400" dirty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Ley </a:t>
            </a:r>
            <a:r>
              <a:rPr lang="es-SV" sz="14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de</a:t>
            </a:r>
          </a:p>
          <a:p>
            <a:pPr algn="ctr">
              <a:buClr>
                <a:schemeClr val="bg1"/>
              </a:buClr>
              <a:defRPr/>
            </a:pPr>
            <a:r>
              <a:rPr lang="es-SV" sz="1400" dirty="0" smtClean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Turismo</a:t>
            </a:r>
            <a:endParaRPr lang="es-SV" sz="1400" dirty="0">
              <a:solidFill>
                <a:schemeClr val="bg1"/>
              </a:solidFill>
              <a:latin typeface="+mn-lt"/>
              <a:ea typeface="+mn-ea"/>
              <a:cs typeface="Trebuchet MS"/>
            </a:endParaRPr>
          </a:p>
        </p:txBody>
      </p:sp>
      <p:sp>
        <p:nvSpPr>
          <p:cNvPr id="6" name="Rectangle 19"/>
          <p:cNvSpPr>
            <a:spLocks noChangeArrowheads="1"/>
          </p:cNvSpPr>
          <p:nvPr/>
        </p:nvSpPr>
        <p:spPr bwMode="auto">
          <a:xfrm>
            <a:off x="3769036" y="383621"/>
            <a:ext cx="1371600" cy="37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algn="ctr">
              <a:buClr>
                <a:schemeClr val="bg1"/>
              </a:buClr>
              <a:defRPr/>
            </a:pPr>
            <a:r>
              <a:rPr lang="es-SV" sz="1400" dirty="0">
                <a:solidFill>
                  <a:schemeClr val="bg1"/>
                </a:solidFill>
                <a:latin typeface="+mn-lt"/>
                <a:ea typeface="+mn-ea"/>
                <a:cs typeface="Trebuchet MS"/>
              </a:rPr>
              <a:t>Ley de Zonas Francas</a:t>
            </a: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4242117" y="4070062"/>
            <a:ext cx="1676394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>
              <a:buClr>
                <a:schemeClr val="bg1"/>
              </a:buClr>
              <a:defRPr/>
            </a:pPr>
            <a:r>
              <a:rPr lang="es-SV" sz="1400" dirty="0">
                <a:solidFill>
                  <a:srgbClr val="1F497D"/>
                </a:solidFill>
                <a:latin typeface="+mn-lt"/>
                <a:ea typeface="+mn-ea"/>
                <a:cs typeface="Trebuchet MS"/>
              </a:rPr>
              <a:t>Ley de </a:t>
            </a:r>
            <a:r>
              <a:rPr lang="es-SV" sz="1400" dirty="0" smtClean="0">
                <a:solidFill>
                  <a:srgbClr val="1F497D"/>
                </a:solidFill>
                <a:latin typeface="+mn-lt"/>
                <a:ea typeface="+mn-ea"/>
                <a:cs typeface="Trebuchet MS"/>
              </a:rPr>
              <a:t>Incentivos a las Energías Renovables</a:t>
            </a:r>
            <a:endParaRPr lang="es-SV" sz="1400" dirty="0">
              <a:solidFill>
                <a:srgbClr val="1F497D"/>
              </a:solidFill>
              <a:latin typeface="+mn-lt"/>
              <a:ea typeface="+mn-ea"/>
              <a:cs typeface="Trebuchet MS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6979292" y="3974201"/>
            <a:ext cx="1780291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s-SV" sz="1400" dirty="0">
                <a:solidFill>
                  <a:schemeClr val="tx2"/>
                </a:solidFill>
                <a:latin typeface="+mn-lt"/>
              </a:rPr>
              <a:t>Ley de </a:t>
            </a:r>
            <a:r>
              <a:rPr lang="es-SV" sz="1400" dirty="0" smtClean="0">
                <a:solidFill>
                  <a:schemeClr val="tx2"/>
                </a:solidFill>
                <a:latin typeface="+mn-lt"/>
              </a:rPr>
              <a:t>Fondos </a:t>
            </a:r>
            <a:br>
              <a:rPr lang="es-SV" sz="1400" dirty="0" smtClean="0">
                <a:solidFill>
                  <a:schemeClr val="tx2"/>
                </a:solidFill>
                <a:latin typeface="+mn-lt"/>
              </a:rPr>
            </a:br>
            <a:r>
              <a:rPr lang="es-SV" sz="1400" dirty="0" smtClean="0">
                <a:solidFill>
                  <a:schemeClr val="tx2"/>
                </a:solidFill>
                <a:latin typeface="+mn-lt"/>
              </a:rPr>
              <a:t>de Inversión</a:t>
            </a:r>
            <a:endParaRPr lang="es-ES" sz="1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16 Rectángulo"/>
          <p:cNvSpPr/>
          <p:nvPr/>
        </p:nvSpPr>
        <p:spPr>
          <a:xfrm>
            <a:off x="5281911" y="985039"/>
            <a:ext cx="1782067" cy="2226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/>
              <a:buChar char="•"/>
            </a:pPr>
            <a:r>
              <a:rPr lang="es-SV" sz="1100" dirty="0">
                <a:solidFill>
                  <a:srgbClr val="FFFFFF"/>
                </a:solidFill>
                <a:latin typeface="+mn-lt"/>
                <a:cs typeface="Trebuchet MS"/>
              </a:rPr>
              <a:t>Incentivo a </a:t>
            </a:r>
            <a:r>
              <a:rPr lang="es-SV" sz="1100" dirty="0" smtClean="0">
                <a:solidFill>
                  <a:srgbClr val="FFFFFF"/>
                </a:solidFill>
                <a:latin typeface="+mn-lt"/>
                <a:cs typeface="Trebuchet MS"/>
              </a:rPr>
              <a:t>servicios </a:t>
            </a:r>
            <a:r>
              <a:rPr lang="es-SV" sz="1100" dirty="0">
                <a:solidFill>
                  <a:srgbClr val="FFFFFF"/>
                </a:solidFill>
                <a:latin typeface="+mn-lt"/>
                <a:cs typeface="Trebuchet MS"/>
              </a:rPr>
              <a:t>estratégicos </a:t>
            </a:r>
            <a:r>
              <a:rPr lang="es-SV" sz="1100" dirty="0" smtClean="0">
                <a:solidFill>
                  <a:srgbClr val="FFFFFF"/>
                </a:solidFill>
                <a:latin typeface="+mn-lt"/>
                <a:cs typeface="Trebuchet MS"/>
              </a:rPr>
              <a:t>(BPO, call centers, </a:t>
            </a:r>
            <a:r>
              <a:rPr lang="es-SV" sz="1100" dirty="0">
                <a:solidFill>
                  <a:srgbClr val="FFFFFF"/>
                </a:solidFill>
                <a:latin typeface="+mn-lt"/>
                <a:cs typeface="Trebuchet MS"/>
              </a:rPr>
              <a:t>reparación y mantenimiento aeronaves, logística, etc</a:t>
            </a:r>
            <a:r>
              <a:rPr lang="es-SV" sz="1100" dirty="0" smtClean="0">
                <a:solidFill>
                  <a:srgbClr val="FFFFFF"/>
                </a:solidFill>
                <a:latin typeface="+mn-lt"/>
                <a:cs typeface="Trebuchet MS"/>
              </a:rPr>
              <a:t>.)</a:t>
            </a:r>
          </a:p>
          <a:p>
            <a:pPr defTabSz="981075" eaLnBrk="0" hangingPunct="0">
              <a:spcBef>
                <a:spcPts val="400"/>
              </a:spcBef>
              <a:buClr>
                <a:schemeClr val="bg1"/>
              </a:buClr>
              <a:buSzPct val="90000"/>
            </a:pPr>
            <a:endParaRPr lang="es-SV" sz="1100" dirty="0">
              <a:solidFill>
                <a:srgbClr val="FFFFFF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/>
              <a:buChar char="•"/>
            </a:pPr>
            <a:r>
              <a:rPr lang="es-SV" sz="1100" dirty="0">
                <a:solidFill>
                  <a:srgbClr val="FFFFFF"/>
                </a:solidFill>
                <a:latin typeface="+mn-lt"/>
                <a:cs typeface="Trebuchet MS"/>
              </a:rPr>
              <a:t>Exención total de impuestos locales (renta y municipal) y de aranceles de importación</a:t>
            </a:r>
          </a:p>
        </p:txBody>
      </p:sp>
      <p:sp>
        <p:nvSpPr>
          <p:cNvPr id="12" name="19 Rectángulo"/>
          <p:cNvSpPr/>
          <p:nvPr/>
        </p:nvSpPr>
        <p:spPr>
          <a:xfrm>
            <a:off x="3869834" y="4637921"/>
            <a:ext cx="2351572" cy="20715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81075" eaLnBrk="0" hangingPunct="0">
              <a:spcBef>
                <a:spcPts val="400"/>
              </a:spcBef>
              <a:buClr>
                <a:schemeClr val="tx2"/>
              </a:buClr>
              <a:buSzPct val="90000"/>
              <a:buFont typeface="Arial"/>
              <a:buChar char="•"/>
            </a:pP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Exención de derechos arancelarios a la importación de maquinaria, equipo,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materiales</a:t>
            </a:r>
            <a:b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</a:b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e insumos (durante 10 años)</a:t>
            </a: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tx2"/>
              </a:buClr>
              <a:buSzPct val="90000"/>
              <a:buFont typeface="Arial"/>
              <a:buChar char="•"/>
            </a:pP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Exención del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impuesto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sobre</a:t>
            </a:r>
            <a:b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</a:b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la renta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de 5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a 10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años</a:t>
            </a:r>
            <a:endParaRPr lang="es-ES" sz="1100" dirty="0">
              <a:solidFill>
                <a:schemeClr val="tx2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tx2"/>
              </a:buClr>
              <a:buSzPct val="90000"/>
              <a:buFont typeface="Arial"/>
              <a:buChar char="•"/>
            </a:pP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Exención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total del pago de impuestos sobre los ingresos provenientes directamente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de</a:t>
            </a:r>
            <a:b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</a:b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la venta de las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reducciones certificadas </a:t>
            </a:r>
            <a:r>
              <a:rPr lang="es-ES" sz="1100" dirty="0">
                <a:solidFill>
                  <a:schemeClr val="tx2"/>
                </a:solidFill>
                <a:latin typeface="+mn-lt"/>
                <a:cs typeface="Trebuchet MS"/>
              </a:rPr>
              <a:t>de </a:t>
            </a:r>
            <a:r>
              <a:rPr lang="es-ES" sz="1100" dirty="0" smtClean="0">
                <a:solidFill>
                  <a:schemeClr val="tx2"/>
                </a:solidFill>
                <a:latin typeface="+mn-lt"/>
                <a:cs typeface="Trebuchet MS"/>
              </a:rPr>
              <a:t>emisiones</a:t>
            </a:r>
            <a:endParaRPr lang="es-ES" sz="1100" dirty="0">
              <a:solidFill>
                <a:schemeClr val="tx2"/>
              </a:solidFill>
              <a:latin typeface="+mn-lt"/>
              <a:cs typeface="Trebuchet MS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451600" y="4559300"/>
            <a:ext cx="2609850" cy="21258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tx2"/>
                </a:solidFill>
                <a:latin typeface="+mj-lt"/>
              </a:rPr>
              <a:t>Los fondos de inversión se benefician </a:t>
            </a:r>
            <a:br>
              <a:rPr lang="es-SV" sz="1100" dirty="0" smtClean="0">
                <a:solidFill>
                  <a:schemeClr val="tx2"/>
                </a:solidFill>
                <a:latin typeface="+mj-lt"/>
              </a:rPr>
            </a:br>
            <a:r>
              <a:rPr lang="es-SV" sz="1100" dirty="0" smtClean="0">
                <a:solidFill>
                  <a:schemeClr val="tx2"/>
                </a:solidFill>
                <a:latin typeface="+mj-lt"/>
              </a:rPr>
              <a:t>de exención </a:t>
            </a:r>
            <a:r>
              <a:rPr lang="es-SV" sz="1100" dirty="0">
                <a:solidFill>
                  <a:schemeClr val="tx2"/>
                </a:solidFill>
                <a:latin typeface="+mj-lt"/>
              </a:rPr>
              <a:t>del Impuesto sobre la </a:t>
            </a:r>
            <a:r>
              <a:rPr lang="es-SV" sz="11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es-SV" sz="1100" dirty="0" smtClean="0">
                <a:solidFill>
                  <a:schemeClr val="tx2"/>
                </a:solidFill>
                <a:latin typeface="+mj-lt"/>
              </a:rPr>
            </a:br>
            <a:r>
              <a:rPr lang="es-SV" sz="1100" dirty="0" smtClean="0">
                <a:solidFill>
                  <a:schemeClr val="tx2"/>
                </a:solidFill>
                <a:latin typeface="+mj-lt"/>
              </a:rPr>
              <a:t>Renta</a:t>
            </a:r>
            <a:r>
              <a:rPr lang="es-SV" sz="1100" dirty="0">
                <a:solidFill>
                  <a:schemeClr val="tx2"/>
                </a:solidFill>
                <a:latin typeface="+mj-lt"/>
              </a:rPr>
              <a:t>, IVA y </a:t>
            </a:r>
            <a:r>
              <a:rPr lang="es-SV" sz="1100" dirty="0" smtClean="0">
                <a:solidFill>
                  <a:schemeClr val="tx2"/>
                </a:solidFill>
                <a:latin typeface="+mj-lt"/>
              </a:rPr>
              <a:t> otros impuestos, así como exención de tasas por la transferencia de activos realizada para su conformación.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s-SV" sz="1100" dirty="0" smtClean="0">
              <a:solidFill>
                <a:schemeClr val="tx2"/>
              </a:solidFill>
              <a:latin typeface="+mj-lt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tx2"/>
                </a:solidFill>
                <a:latin typeface="+mj-lt"/>
              </a:rPr>
              <a:t>Los inversionistas se benefician de exenciones o de tasas reducidas de retención del impuesto sobre la renta por los ingresos o ganancias provenientes de su participación en el fondo.</a:t>
            </a:r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7299021" y="975674"/>
            <a:ext cx="1460562" cy="22284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Proyectos turísticos con inversión de USD 25,000 o más. </a:t>
            </a:r>
          </a:p>
          <a:p>
            <a:pPr defTabSz="981075" eaLnBrk="0" hangingPunct="0">
              <a:spcBef>
                <a:spcPts val="400"/>
              </a:spcBef>
              <a:buClr>
                <a:schemeClr val="bg1"/>
              </a:buClr>
              <a:buSzPct val="90000"/>
            </a:pPr>
            <a:endParaRPr lang="es-SV" sz="1100" dirty="0">
              <a:solidFill>
                <a:schemeClr val="bg1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Exención de impuestos locales (renta y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municipal), </a:t>
            </a:r>
            <a:r>
              <a:rPr lang="es-MX" sz="1100" dirty="0" smtClean="0">
                <a:solidFill>
                  <a:schemeClr val="bg1"/>
                </a:solidFill>
                <a:latin typeface="+mn-lt"/>
                <a:cs typeface="Trebuchet MS"/>
              </a:rPr>
              <a:t>impuestos </a:t>
            </a:r>
            <a:r>
              <a:rPr lang="es-MX" sz="1100" dirty="0">
                <a:solidFill>
                  <a:schemeClr val="bg1"/>
                </a:solidFill>
                <a:latin typeface="+mn-lt"/>
                <a:cs typeface="Trebuchet MS"/>
              </a:rPr>
              <a:t>en la transferencia de bienes </a:t>
            </a:r>
            <a:r>
              <a:rPr lang="es-MX" sz="1100" dirty="0" smtClean="0">
                <a:solidFill>
                  <a:schemeClr val="bg1"/>
                </a:solidFill>
                <a:latin typeface="+mn-lt"/>
                <a:cs typeface="Trebuchet MS"/>
              </a:rPr>
              <a:t>raíces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y   aranceles de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importación </a:t>
            </a:r>
          </a:p>
        </p:txBody>
      </p:sp>
      <p:sp>
        <p:nvSpPr>
          <p:cNvPr id="16" name="17 Rectángulo"/>
          <p:cNvSpPr/>
          <p:nvPr/>
        </p:nvSpPr>
        <p:spPr>
          <a:xfrm>
            <a:off x="3435237" y="1014571"/>
            <a:ext cx="1705399" cy="17184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Incentivo a actividades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industriales</a:t>
            </a: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endParaRPr lang="es-SV" sz="1100" dirty="0">
              <a:solidFill>
                <a:schemeClr val="bg1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Exención de impuestos locales (renta, municipales y transferencia de bienes raíces) y aranceles de importación</a:t>
            </a:r>
          </a:p>
        </p:txBody>
      </p:sp>
      <p:pic>
        <p:nvPicPr>
          <p:cNvPr id="9" name="Imagen 8" descr="SLIDE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75" r="56212" b="86438"/>
          <a:stretch/>
        </p:blipFill>
        <p:spPr>
          <a:xfrm>
            <a:off x="3409836" y="-1"/>
            <a:ext cx="577964" cy="930115"/>
          </a:xfrm>
          <a:prstGeom prst="rect">
            <a:avLst/>
          </a:prstGeom>
        </p:spPr>
      </p:pic>
      <p:pic>
        <p:nvPicPr>
          <p:cNvPr id="17" name="Imagen 16" descr="SLIDE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8" r="37989" b="86438"/>
          <a:stretch/>
        </p:blipFill>
        <p:spPr>
          <a:xfrm>
            <a:off x="4992929" y="40380"/>
            <a:ext cx="577964" cy="930115"/>
          </a:xfrm>
          <a:prstGeom prst="rect">
            <a:avLst/>
          </a:prstGeom>
        </p:spPr>
      </p:pic>
      <p:pic>
        <p:nvPicPr>
          <p:cNvPr id="19" name="Imagen 18" descr="SLIDE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1" r="16926" b="86438"/>
          <a:stretch/>
        </p:blipFill>
        <p:spPr>
          <a:xfrm>
            <a:off x="7063978" y="3896"/>
            <a:ext cx="577964" cy="930115"/>
          </a:xfrm>
          <a:prstGeom prst="rect">
            <a:avLst/>
          </a:prstGeom>
        </p:spPr>
      </p:pic>
      <p:pic>
        <p:nvPicPr>
          <p:cNvPr id="20" name="Imagen 19" descr="SLIDE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7" t="52565" r="54220" b="33873"/>
          <a:stretch/>
        </p:blipFill>
        <p:spPr>
          <a:xfrm>
            <a:off x="3480054" y="3605004"/>
            <a:ext cx="577964" cy="930115"/>
          </a:xfrm>
          <a:prstGeom prst="rect">
            <a:avLst/>
          </a:prstGeom>
        </p:spPr>
      </p:pic>
      <p:pic>
        <p:nvPicPr>
          <p:cNvPr id="21" name="Imagen 20" descr="SLIDE1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43" t="52565" r="20944" b="33873"/>
          <a:stretch/>
        </p:blipFill>
        <p:spPr>
          <a:xfrm>
            <a:off x="6624907" y="3629185"/>
            <a:ext cx="577964" cy="93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8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/>
          <a:stretch/>
        </p:blipFill>
        <p:spPr>
          <a:xfrm>
            <a:off x="-15440" y="0"/>
            <a:ext cx="9159440" cy="6858000"/>
          </a:xfrm>
          <a:prstGeom prst="rect">
            <a:avLst/>
          </a:prstGeom>
        </p:spPr>
      </p:pic>
      <p:pic>
        <p:nvPicPr>
          <p:cNvPr id="22" name="Imagen 21" descr="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0201" b="72186"/>
          <a:stretch/>
        </p:blipFill>
        <p:spPr>
          <a:xfrm>
            <a:off x="-17003" y="3149622"/>
            <a:ext cx="9161003" cy="69555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330200" y="3149622"/>
            <a:ext cx="8534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La Ley de Zonas Francas regula y ofrece incentivos fiscales a empresas exportadoras de bienes que utilizan las zonas francas y depósitos para perfeccionamiento activo (DPA)</a:t>
            </a:r>
          </a:p>
        </p:txBody>
      </p:sp>
      <p:sp>
        <p:nvSpPr>
          <p:cNvPr id="24" name="Rectangle 20"/>
          <p:cNvSpPr>
            <a:spLocks noChangeArrowheads="1"/>
          </p:cNvSpPr>
          <p:nvPr/>
        </p:nvSpPr>
        <p:spPr bwMode="auto">
          <a:xfrm>
            <a:off x="33862" y="3911600"/>
            <a:ext cx="4631267" cy="28234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 numCol="1">
            <a:spAutoFit/>
          </a:bodyPr>
          <a:lstStyle/>
          <a:p>
            <a:pPr marL="285750" lvl="0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Actividades incentivadas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endParaRPr lang="es-SV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Manufactura de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b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ienes industriales comprendidos en los capítulos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3 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y 25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en 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adelante del Sistema Armonizado</a:t>
            </a:r>
            <a:endParaRPr lang="es-SV" sz="12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Pesca de especies marítimas para transformación industrial, así como su respectivo procesamiento y comercialización</a:t>
            </a:r>
            <a:endParaRPr lang="es-SV" sz="12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Cultivo, procesamiento y comercialización de especies de flora producida en invernaderos o laboratorios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	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Crianza y comercialización de especies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de 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anfibiosy reptiles en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cautiverio</a:t>
            </a: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endParaRPr lang="es-SV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lvl="1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Deshidratación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de alcohol etílico</a:t>
            </a:r>
            <a:endParaRPr lang="es-ES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4580467" y="3911600"/>
            <a:ext cx="4351862" cy="25792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 numCol="1">
            <a:spAutoFit/>
          </a:bodyPr>
          <a:lstStyle/>
          <a:p>
            <a:pPr marL="285750" lvl="0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Beneficios</a:t>
            </a: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Exención de derechos arancelarios e impuestos de importación de materia prima, maquinaria y materiales para la elaboración del producto beneficiado</a:t>
            </a: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Exención </a:t>
            </a:r>
            <a:r>
              <a:rPr lang="es-SV" sz="1200" dirty="0">
                <a:solidFill>
                  <a:schemeClr val="bg1"/>
                </a:solidFill>
                <a:latin typeface="+mn-lt"/>
                <a:cs typeface="Arial" charset="0"/>
              </a:rPr>
              <a:t>total del impuesto sobre transferencia de </a:t>
            </a: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bienes raíces</a:t>
            </a: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Exención de impuesto sobre la renta hasta por 60 años*. Exención de impuesto sobre la renta sobre la distribución de utilidades o dividendos durante 12 años.</a:t>
            </a: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742950" lvl="1" indent="-285750" defTabSz="981075" eaLnBrk="0" hangingPunct="0">
              <a:lnSpc>
                <a:spcPct val="8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Exención de impuestos municipales*</a:t>
            </a:r>
          </a:p>
        </p:txBody>
      </p:sp>
      <p:sp>
        <p:nvSpPr>
          <p:cNvPr id="31" name="3 CuadroTexto"/>
          <p:cNvSpPr txBox="1"/>
          <p:nvPr/>
        </p:nvSpPr>
        <p:spPr>
          <a:xfrm>
            <a:off x="5266267" y="6434806"/>
            <a:ext cx="37761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800" i="1" dirty="0" smtClean="0">
                <a:solidFill>
                  <a:schemeClr val="bg1"/>
                </a:solidFill>
              </a:rPr>
              <a:t>*Periodo de exención variará según la empresa esté establecida en zona franca o DPA, dentro o fuera del área metropolitana de San Salvador</a:t>
            </a:r>
            <a:endParaRPr lang="es-SV" sz="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4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/>
          </p:nvPr>
        </p:nvGraphicFramePr>
        <p:xfrm>
          <a:off x="203194" y="3491463"/>
          <a:ext cx="4351867" cy="21082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614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7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5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52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705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Ubicación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Porcentaje de Exención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Periodo de exención para empresas en zona franca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Periodo de exención para empresas en DPA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5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AMSS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100%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15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Durante 10 años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52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60%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5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52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40%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52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Fuera del AMSS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100%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Durante 20 años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Durante 15 años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52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60%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Durante los siguientes 15 años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525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40%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110057" y="3157599"/>
            <a:ext cx="31598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SV" sz="1400" dirty="0">
                <a:solidFill>
                  <a:schemeClr val="bg1"/>
                </a:solidFill>
              </a:rPr>
              <a:t>Exención de impuesto sobre la renta:</a:t>
            </a:r>
          </a:p>
        </p:txBody>
      </p:sp>
      <p:sp>
        <p:nvSpPr>
          <p:cNvPr id="6" name="Rectángulo 5"/>
          <p:cNvSpPr/>
          <p:nvPr/>
        </p:nvSpPr>
        <p:spPr>
          <a:xfrm>
            <a:off x="4707456" y="3174748"/>
            <a:ext cx="30828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SV" sz="1400" dirty="0">
                <a:solidFill>
                  <a:schemeClr val="bg1"/>
                </a:solidFill>
              </a:rPr>
              <a:t>Exención de impuestos municipales:</a:t>
            </a:r>
          </a:p>
        </p:txBody>
      </p:sp>
      <p:graphicFrame>
        <p:nvGraphicFramePr>
          <p:cNvPr id="7" name="17 Tabla"/>
          <p:cNvGraphicFramePr>
            <a:graphicFrameLocks noGrp="1"/>
          </p:cNvGraphicFramePr>
          <p:nvPr>
            <p:extLst/>
          </p:nvPr>
        </p:nvGraphicFramePr>
        <p:xfrm>
          <a:off x="4700676" y="3482995"/>
          <a:ext cx="4341720" cy="2265874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6129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53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017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01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8116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Ubicación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Porcentaje de Exención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Periodo de exención para empresas en zona franca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Periodo de exención para empresas en DPA</a:t>
                      </a:r>
                      <a:endParaRPr lang="es-SV" sz="900" b="1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2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AMSS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100%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15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90%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5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75%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En</a:t>
                      </a:r>
                      <a:r>
                        <a:rPr lang="es-SV" sz="900" u="none" strike="noStrike" baseline="0" dirty="0" smtClean="0">
                          <a:solidFill>
                            <a:srgbClr val="FFFFFF"/>
                          </a:solidFill>
                          <a:effectLst/>
                        </a:rPr>
                        <a:t> adelante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En</a:t>
                      </a:r>
                      <a:r>
                        <a:rPr lang="es-SV" sz="900" u="none" strike="noStrike" baseline="0" dirty="0" smtClean="0">
                          <a:solidFill>
                            <a:srgbClr val="FFFFFF"/>
                          </a:solidFill>
                          <a:effectLst/>
                        </a:rPr>
                        <a:t> adelante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29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Fuera del AMSS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100%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20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>
                          <a:solidFill>
                            <a:srgbClr val="FFFFFF"/>
                          </a:solidFill>
                          <a:effectLst/>
                        </a:rPr>
                        <a:t>Durante 15 años</a:t>
                      </a:r>
                      <a:endParaRPr lang="es-SV" sz="900" b="0" i="0" u="none" strike="noStrike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90%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15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>
                          <a:solidFill>
                            <a:srgbClr val="FFFFFF"/>
                          </a:solidFill>
                          <a:effectLst/>
                        </a:rPr>
                        <a:t>Durante los siguientes 10 años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293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75%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En</a:t>
                      </a:r>
                      <a:r>
                        <a:rPr lang="es-SV" sz="900" u="none" strike="noStrike" baseline="0" dirty="0" smtClean="0">
                          <a:solidFill>
                            <a:srgbClr val="FFFFFF"/>
                          </a:solidFill>
                          <a:effectLst/>
                        </a:rPr>
                        <a:t> adelante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SV" sz="900" u="none" strike="noStrike" dirty="0" smtClean="0">
                          <a:solidFill>
                            <a:srgbClr val="FFFFFF"/>
                          </a:solidFill>
                          <a:effectLst/>
                        </a:rPr>
                        <a:t>En adelante</a:t>
                      </a:r>
                      <a:endParaRPr lang="es-SV" sz="900" b="0" i="0" u="none" strike="noStrike" dirty="0">
                        <a:solidFill>
                          <a:srgbClr val="FFFF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4 CuadroTexto"/>
          <p:cNvSpPr txBox="1"/>
          <p:nvPr/>
        </p:nvSpPr>
        <p:spPr>
          <a:xfrm>
            <a:off x="262463" y="5875877"/>
            <a:ext cx="8881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SV" sz="1000" dirty="0" smtClean="0">
                <a:solidFill>
                  <a:schemeClr val="bg1"/>
                </a:solidFill>
              </a:rPr>
              <a:t>Vencido el plazo de las exenciones totales, los usuarios de zona franca tendrán un plazo adicional de 5 años de exención total  si se comprueba que han aumentado su inversión  en un 100% sobre la inversión inicial.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endParaRPr lang="es-SV" sz="1000" dirty="0" smtClean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SV" sz="1000" dirty="0" smtClean="0">
                <a:solidFill>
                  <a:schemeClr val="bg1"/>
                </a:solidFill>
              </a:rPr>
              <a:t>Algunas industrias estratégicas podrán beneficiarse de 5 a 10 años adicionales de exención total. 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-33868" y="8466"/>
            <a:ext cx="3843867" cy="2954867"/>
          </a:xfrm>
          <a:prstGeom prst="rect">
            <a:avLst/>
          </a:prstGeom>
          <a:solidFill>
            <a:schemeClr val="tx2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2 CuadroTexto"/>
          <p:cNvSpPr txBox="1"/>
          <p:nvPr/>
        </p:nvSpPr>
        <p:spPr>
          <a:xfrm>
            <a:off x="203194" y="2736664"/>
            <a:ext cx="35119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800" i="1" dirty="0" smtClean="0">
                <a:solidFill>
                  <a:schemeClr val="bg1"/>
                </a:solidFill>
              </a:rPr>
              <a:t>Fuente: PROESA con información de leyes de zonas francas de Centroamérica</a:t>
            </a:r>
            <a:endParaRPr lang="es-SV" sz="800" i="1" dirty="0">
              <a:solidFill>
                <a:schemeClr val="bg1"/>
              </a:solidFill>
            </a:endParaRPr>
          </a:p>
        </p:txBody>
      </p:sp>
      <p:grpSp>
        <p:nvGrpSpPr>
          <p:cNvPr id="20" name="Agrupar 19"/>
          <p:cNvGrpSpPr/>
          <p:nvPr/>
        </p:nvGrpSpPr>
        <p:grpSpPr>
          <a:xfrm>
            <a:off x="253996" y="324137"/>
            <a:ext cx="3801126" cy="2415502"/>
            <a:chOff x="1077965" y="247829"/>
            <a:chExt cx="3260285" cy="2071814"/>
          </a:xfrm>
        </p:grpSpPr>
        <p:pic>
          <p:nvPicPr>
            <p:cNvPr id="9" name="Imagen 8" descr="Sin título-1-01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77" t="28766" r="18439" b="45679"/>
            <a:stretch/>
          </p:blipFill>
          <p:spPr>
            <a:xfrm>
              <a:off x="1077965" y="612830"/>
              <a:ext cx="2688024" cy="1706813"/>
            </a:xfrm>
            <a:prstGeom prst="rect">
              <a:avLst/>
            </a:prstGeom>
          </p:spPr>
        </p:pic>
        <p:sp>
          <p:nvSpPr>
            <p:cNvPr id="11" name="8 Rectángulo"/>
            <p:cNvSpPr/>
            <p:nvPr/>
          </p:nvSpPr>
          <p:spPr>
            <a:xfrm>
              <a:off x="1117088" y="247829"/>
              <a:ext cx="322116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1200" b="1" dirty="0" smtClean="0">
                  <a:solidFill>
                    <a:schemeClr val="bg1"/>
                  </a:solidFill>
                </a:rPr>
                <a:t>Número de años con 100% de</a:t>
              </a:r>
              <a:br>
                <a:rPr lang="es-SV" sz="1200" b="1" dirty="0" smtClean="0">
                  <a:solidFill>
                    <a:schemeClr val="bg1"/>
                  </a:solidFill>
                </a:rPr>
              </a:br>
              <a:r>
                <a:rPr lang="es-SV" sz="1200" b="1" dirty="0" smtClean="0">
                  <a:solidFill>
                    <a:schemeClr val="bg1"/>
                  </a:solidFill>
                </a:rPr>
                <a:t>exención de impuesto sobre la renta</a:t>
              </a:r>
              <a:endParaRPr lang="es-SV" sz="1200" dirty="0">
                <a:solidFill>
                  <a:schemeClr val="bg1"/>
                </a:solidFill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1208875" y="516762"/>
              <a:ext cx="1176867" cy="45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300" b="1" dirty="0" smtClean="0">
                  <a:solidFill>
                    <a:srgbClr val="FFFFFF"/>
                  </a:solidFill>
                </a:rPr>
                <a:t>EL SALVADOR</a:t>
              </a:r>
              <a:endParaRPr lang="es-ES" sz="1300" dirty="0" smtClean="0">
                <a:solidFill>
                  <a:srgbClr val="FFFFFF"/>
                </a:solidFill>
              </a:endParaRP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1208875" y="837697"/>
              <a:ext cx="1176867" cy="45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300" dirty="0">
                  <a:solidFill>
                    <a:srgbClr val="FFFFFF"/>
                  </a:solidFill>
                </a:rPr>
                <a:t>HONDURAS </a:t>
              </a:r>
            </a:p>
          </p:txBody>
        </p:sp>
        <p:sp>
          <p:nvSpPr>
            <p:cNvPr id="16" name="CuadroTexto 15"/>
            <p:cNvSpPr txBox="1"/>
            <p:nvPr/>
          </p:nvSpPr>
          <p:spPr>
            <a:xfrm>
              <a:off x="1208875" y="1145648"/>
              <a:ext cx="1176867" cy="45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300" dirty="0">
                  <a:solidFill>
                    <a:srgbClr val="FFFFFF"/>
                  </a:solidFill>
                </a:rPr>
                <a:t>COSTA </a:t>
              </a:r>
              <a:r>
                <a:rPr lang="es-ES" sz="1300" dirty="0" smtClean="0">
                  <a:solidFill>
                    <a:srgbClr val="FFFFFF"/>
                  </a:solidFill>
                </a:rPr>
                <a:t>RICA</a:t>
              </a:r>
              <a:endParaRPr lang="es-ES" sz="1300" dirty="0">
                <a:solidFill>
                  <a:srgbClr val="FFFFFF"/>
                </a:solidFill>
              </a:endParaRPr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1208875" y="1482198"/>
              <a:ext cx="1176867" cy="45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300" dirty="0" smtClean="0">
                  <a:solidFill>
                    <a:srgbClr val="FFFFFF"/>
                  </a:solidFill>
                </a:rPr>
                <a:t>GUATEMALA</a:t>
              </a:r>
              <a:endParaRPr lang="es-ES" sz="1300" dirty="0">
                <a:solidFill>
                  <a:srgbClr val="FFFFFF"/>
                </a:solidFill>
              </a:endParaRP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1208875" y="1831589"/>
              <a:ext cx="1176867" cy="4591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200000"/>
                </a:lnSpc>
              </a:pPr>
              <a:r>
                <a:rPr lang="es-ES" sz="1300" dirty="0" smtClean="0">
                  <a:solidFill>
                    <a:srgbClr val="FFFFFF"/>
                  </a:solidFill>
                </a:rPr>
                <a:t>NICARAGUA</a:t>
              </a:r>
              <a:endParaRPr lang="es-ES" sz="13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1" name="Rectángulo 20"/>
          <p:cNvSpPr/>
          <p:nvPr/>
        </p:nvSpPr>
        <p:spPr>
          <a:xfrm>
            <a:off x="3809999" y="1830897"/>
            <a:ext cx="5334001" cy="1123970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937000" y="1965309"/>
            <a:ext cx="51307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La Ley de Zonas Francas de El Salvador brinda periodos de exención del impuesto </a:t>
            </a:r>
            <a:r>
              <a:rPr lang="es-SV" b="1" kern="0" dirty="0" smtClean="0">
                <a:solidFill>
                  <a:prstClr val="white"/>
                </a:solidFill>
              </a:rPr>
              <a:t>sobre </a:t>
            </a:r>
            <a:r>
              <a:rPr lang="es-SV" b="1" kern="0" dirty="0">
                <a:solidFill>
                  <a:prstClr val="white"/>
                </a:solidFill>
              </a:rPr>
              <a:t>la renta por encima del resto de países centroamericanos</a:t>
            </a:r>
          </a:p>
        </p:txBody>
      </p:sp>
    </p:spTree>
    <p:extLst>
      <p:ext uri="{BB962C8B-B14F-4D97-AF65-F5344CB8AC3E}">
        <p14:creationId xmlns:p14="http://schemas.microsoft.com/office/powerpoint/2010/main" val="124135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651965" y="2663645"/>
            <a:ext cx="2803190" cy="27918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 numCol="1">
            <a:spAutoFit/>
          </a:bodyPr>
          <a:lstStyle/>
          <a:p>
            <a:pPr marL="285750" lvl="0" indent="-2857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Actividades incentivadas</a:t>
            </a:r>
            <a:endParaRPr lang="es-SV" sz="12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550365" y="2899994"/>
            <a:ext cx="3843856" cy="3958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Distribución internacional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Operaciones internacionales de logística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Tecnologías de información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Investigación y desarrollo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Servicios financieros internacionales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Reparación de equipos  tecnológicos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Cinematografía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Centros internacionales de llamadas (</a:t>
            </a:r>
            <a:r>
              <a:rPr lang="es-SV" sz="1200" i="1" dirty="0" err="1" smtClean="0">
                <a:solidFill>
                  <a:schemeClr val="bg1"/>
                </a:solidFill>
                <a:latin typeface="+mn-lt"/>
              </a:rPr>
              <a:t>Call</a:t>
            </a:r>
            <a:r>
              <a:rPr lang="es-SV" sz="1200" i="1" dirty="0" smtClean="0">
                <a:solidFill>
                  <a:schemeClr val="bg1"/>
                </a:solidFill>
                <a:latin typeface="+mn-lt"/>
              </a:rPr>
              <a:t> Centers</a:t>
            </a: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)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Procesos empresariales (BPO)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Servicios médico-hospitalarios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Atención a ancianos y convalecientes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Telemedicina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Reparación y mantenimiento de aeronaves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Reparación de embarcaciones marítimas</a:t>
            </a:r>
          </a:p>
          <a:p>
            <a:pPr>
              <a:lnSpc>
                <a:spcPct val="140000"/>
              </a:lnSpc>
            </a:pPr>
            <a:r>
              <a:rPr lang="es-SV" sz="1200" dirty="0" smtClean="0">
                <a:solidFill>
                  <a:schemeClr val="bg1"/>
                </a:solidFill>
                <a:latin typeface="+mn-lt"/>
              </a:rPr>
              <a:t>Reparación de contenedores</a:t>
            </a:r>
            <a:endParaRPr lang="es-SV" sz="1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4826000" y="2656317"/>
            <a:ext cx="3903134" cy="35929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 numCol="1">
            <a:spAutoFit/>
          </a:bodyPr>
          <a:lstStyle/>
          <a:p>
            <a:pPr marL="285750" lvl="0" indent="-2857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q"/>
            </a:pPr>
            <a:r>
              <a:rPr lang="es-ES" sz="1200" dirty="0" smtClean="0">
                <a:solidFill>
                  <a:schemeClr val="bg1"/>
                </a:solidFill>
                <a:latin typeface="Calibri"/>
                <a:cs typeface="Calibri"/>
              </a:rPr>
              <a:t>Beneficios</a:t>
            </a:r>
          </a:p>
          <a:p>
            <a:pPr marL="742950" lvl="1" indent="-2857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schemeClr val="bg1"/>
              </a:solidFill>
              <a:latin typeface="Calibri"/>
              <a:cs typeface="Calibri"/>
            </a:endParaRPr>
          </a:p>
          <a:p>
            <a:pPr marL="742950" lvl="1" indent="-285750" defTabSz="981075" eaLnBrk="0" hangingPunct="0">
              <a:spcBef>
                <a:spcPts val="400"/>
              </a:spcBef>
              <a:buClr>
                <a:prstClr val="white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prstClr val="white"/>
                </a:solidFill>
                <a:latin typeface="Calibri"/>
                <a:cs typeface="Calibri"/>
              </a:rPr>
              <a:t>Exención </a:t>
            </a:r>
            <a:r>
              <a:rPr lang="es-SV" sz="1200" dirty="0">
                <a:solidFill>
                  <a:prstClr val="white"/>
                </a:solidFill>
                <a:latin typeface="Calibri"/>
                <a:cs typeface="Calibri"/>
              </a:rPr>
              <a:t>de derechos arancelarios y demás impuestos sobre la importación de maquinaria, equipo, herramientas, repuestos, accesorios, mobiliario y demás bienes necesarios para la ejecución de la actividad incentivada</a:t>
            </a:r>
          </a:p>
          <a:p>
            <a:pPr marL="742950" lvl="1" indent="-285750" defTabSz="981075" eaLnBrk="0" hangingPunct="0">
              <a:spcBef>
                <a:spcPts val="400"/>
              </a:spcBef>
              <a:buClr>
                <a:prstClr val="white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marL="742950" lvl="1" indent="-285750" defTabSz="981075" eaLnBrk="0" hangingPunct="0">
              <a:spcBef>
                <a:spcPts val="400"/>
              </a:spcBef>
              <a:buClr>
                <a:prstClr val="white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b="1" dirty="0" smtClean="0">
                <a:solidFill>
                  <a:prstClr val="white"/>
                </a:solidFill>
                <a:latin typeface="Calibri"/>
                <a:cs typeface="Calibri"/>
              </a:rPr>
              <a:t>Exención total del </a:t>
            </a:r>
            <a:r>
              <a:rPr lang="es-SV" sz="1200" b="1" dirty="0">
                <a:solidFill>
                  <a:prstClr val="white"/>
                </a:solidFill>
                <a:latin typeface="Calibri"/>
                <a:cs typeface="Calibri"/>
              </a:rPr>
              <a:t>impuesto sobre la renta</a:t>
            </a:r>
            <a:r>
              <a:rPr lang="es-SV" sz="1200" dirty="0">
                <a:solidFill>
                  <a:prstClr val="white"/>
                </a:solidFill>
                <a:latin typeface="Calibri"/>
                <a:cs typeface="Calibri"/>
              </a:rPr>
              <a:t> por los ingresos </a:t>
            </a:r>
            <a:r>
              <a:rPr lang="es-SV" sz="1200" dirty="0" smtClean="0">
                <a:solidFill>
                  <a:prstClr val="white"/>
                </a:solidFill>
                <a:latin typeface="Calibri"/>
                <a:cs typeface="Calibri"/>
              </a:rPr>
              <a:t>provenientes de la actividad incentivada, </a:t>
            </a:r>
            <a:r>
              <a:rPr lang="es-SV" sz="1200" b="1" dirty="0" smtClean="0">
                <a:solidFill>
                  <a:prstClr val="white"/>
                </a:solidFill>
                <a:latin typeface="Calibri"/>
                <a:cs typeface="Calibri"/>
              </a:rPr>
              <a:t>durante el periodo que realice sus operaciones en el país</a:t>
            </a:r>
            <a:endParaRPr lang="es-ES" sz="1200" b="1" dirty="0">
              <a:solidFill>
                <a:prstClr val="white"/>
              </a:solidFill>
              <a:latin typeface="Calibri"/>
              <a:cs typeface="Calibri"/>
            </a:endParaRPr>
          </a:p>
          <a:p>
            <a:pPr marL="742950" lvl="1" indent="-285750" defTabSz="981075" eaLnBrk="0" hangingPunct="0">
              <a:spcBef>
                <a:spcPts val="400"/>
              </a:spcBef>
              <a:buClr>
                <a:prstClr val="white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prstClr val="white"/>
              </a:solidFill>
              <a:latin typeface="Calibri"/>
              <a:cs typeface="Calibri"/>
            </a:endParaRPr>
          </a:p>
          <a:p>
            <a:pPr marL="742950" lvl="1" indent="-285750" defTabSz="981075" eaLnBrk="0" hangingPunct="0">
              <a:spcBef>
                <a:spcPts val="400"/>
              </a:spcBef>
              <a:buClr>
                <a:prstClr val="white"/>
              </a:buClr>
              <a:buSzPct val="90000"/>
              <a:buFont typeface="Wingdings" panose="05000000000000000000" pitchFamily="2" charset="2"/>
              <a:buChar char="ü"/>
            </a:pPr>
            <a:r>
              <a:rPr lang="es-SV" sz="1200" dirty="0" smtClean="0">
                <a:solidFill>
                  <a:prstClr val="white"/>
                </a:solidFill>
                <a:latin typeface="Calibri"/>
                <a:cs typeface="Calibri"/>
              </a:rPr>
              <a:t>Exención </a:t>
            </a:r>
            <a:r>
              <a:rPr lang="es-SV" sz="1200" dirty="0">
                <a:solidFill>
                  <a:prstClr val="white"/>
                </a:solidFill>
                <a:latin typeface="Calibri"/>
                <a:cs typeface="Calibri"/>
              </a:rPr>
              <a:t>total de impuestos municipales sobre el activo de la </a:t>
            </a:r>
            <a:r>
              <a:rPr lang="es-SV" sz="1200" dirty="0" smtClean="0">
                <a:solidFill>
                  <a:prstClr val="white"/>
                </a:solidFill>
                <a:latin typeface="Calibri"/>
                <a:cs typeface="Calibri"/>
              </a:rPr>
              <a:t>empresa, durante el periodo en que realice operaciones en el país</a:t>
            </a:r>
            <a:endParaRPr lang="es-ES" sz="1200" dirty="0">
              <a:solidFill>
                <a:prstClr val="white"/>
              </a:solidFill>
              <a:latin typeface="Calibri"/>
              <a:cs typeface="Calibri"/>
            </a:endParaRPr>
          </a:p>
          <a:p>
            <a:pPr marL="742950" lvl="1" indent="-2857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Wingdings" panose="05000000000000000000" pitchFamily="2" charset="2"/>
              <a:buChar char="ü"/>
            </a:pPr>
            <a:endParaRPr lang="es-SV" sz="1200" dirty="0" smtClean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5" name="Imagen 14" descr="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0635" b="72186"/>
          <a:stretch/>
        </p:blipFill>
        <p:spPr>
          <a:xfrm>
            <a:off x="-38916" y="0"/>
            <a:ext cx="3945465" cy="21239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60867" y="448738"/>
            <a:ext cx="3657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La Ley de Servicios Internacionales de El Salvador es la única en la región </a:t>
            </a:r>
            <a:r>
              <a:rPr lang="es-SV" b="1" kern="0" dirty="0" smtClean="0">
                <a:solidFill>
                  <a:prstClr val="white"/>
                </a:solidFill>
              </a:rPr>
              <a:t>que </a:t>
            </a:r>
            <a:r>
              <a:rPr lang="es-SV" b="1" kern="0" dirty="0">
                <a:solidFill>
                  <a:prstClr val="white"/>
                </a:solidFill>
              </a:rPr>
              <a:t>brinda exención total </a:t>
            </a:r>
            <a:r>
              <a:rPr lang="es-SV" b="1" kern="0" dirty="0" smtClean="0">
                <a:solidFill>
                  <a:prstClr val="white"/>
                </a:solidFill>
              </a:rPr>
              <a:t/>
            </a:r>
            <a:br>
              <a:rPr lang="es-SV" b="1" kern="0" dirty="0" smtClean="0">
                <a:solidFill>
                  <a:prstClr val="white"/>
                </a:solidFill>
              </a:rPr>
            </a:br>
            <a:r>
              <a:rPr lang="es-SV" b="1" kern="0" dirty="0" smtClean="0">
                <a:solidFill>
                  <a:prstClr val="white"/>
                </a:solidFill>
              </a:rPr>
              <a:t>de </a:t>
            </a:r>
            <a:r>
              <a:rPr lang="es-SV" b="1" kern="0" dirty="0">
                <a:solidFill>
                  <a:prstClr val="white"/>
                </a:solidFill>
              </a:rPr>
              <a:t>impuesto sobre la renta por </a:t>
            </a:r>
            <a:endParaRPr lang="es-SV" b="1" kern="0" dirty="0" smtClean="0">
              <a:solidFill>
                <a:prstClr val="white"/>
              </a:solidFill>
            </a:endParaRPr>
          </a:p>
          <a:p>
            <a:pPr lvl="0" algn="r" defTabSz="914400">
              <a:defRPr/>
            </a:pPr>
            <a:r>
              <a:rPr lang="es-SV" b="1" kern="0" dirty="0" smtClean="0">
                <a:solidFill>
                  <a:prstClr val="white"/>
                </a:solidFill>
              </a:rPr>
              <a:t>tiempo </a:t>
            </a:r>
            <a:r>
              <a:rPr lang="es-SV" b="1" kern="0" dirty="0">
                <a:solidFill>
                  <a:prstClr val="white"/>
                </a:solidFill>
              </a:rPr>
              <a:t>indefinido</a:t>
            </a:r>
          </a:p>
        </p:txBody>
      </p:sp>
    </p:spTree>
    <p:extLst>
      <p:ext uri="{BB962C8B-B14F-4D97-AF65-F5344CB8AC3E}">
        <p14:creationId xmlns:p14="http://schemas.microsoft.com/office/powerpoint/2010/main" val="295644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1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6"/>
          <a:stretch/>
        </p:blipFill>
        <p:spPr>
          <a:xfrm>
            <a:off x="-15440" y="0"/>
            <a:ext cx="9192808" cy="6858000"/>
          </a:xfrm>
          <a:prstGeom prst="rect">
            <a:avLst/>
          </a:prstGeom>
        </p:spPr>
      </p:pic>
      <p:pic>
        <p:nvPicPr>
          <p:cNvPr id="8" name="Imagen 7" descr="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5"/>
          <a:stretch/>
        </p:blipFill>
        <p:spPr>
          <a:xfrm>
            <a:off x="-32624" y="1071703"/>
            <a:ext cx="9209992" cy="5786297"/>
          </a:xfrm>
          <a:prstGeom prst="rect">
            <a:avLst/>
          </a:prstGeom>
        </p:spPr>
      </p:pic>
      <p:sp>
        <p:nvSpPr>
          <p:cNvPr id="3" name="Rectangle 16"/>
          <p:cNvSpPr>
            <a:spLocks noChangeArrowheads="1"/>
          </p:cNvSpPr>
          <p:nvPr/>
        </p:nvSpPr>
        <p:spPr bwMode="auto">
          <a:xfrm>
            <a:off x="7310966" y="1876244"/>
            <a:ext cx="1540934" cy="79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/>
            <a:r>
              <a:rPr lang="es-SV" sz="1200" b="1" dirty="0">
                <a:solidFill>
                  <a:schemeClr val="bg1"/>
                </a:solidFill>
                <a:latin typeface="+mn-lt"/>
              </a:rPr>
              <a:t>Ley de Agilización de Trámites para Proyectos de Construcción</a:t>
            </a:r>
            <a:endParaRPr lang="es-E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16"/>
          <p:cNvSpPr>
            <a:spLocks noChangeArrowheads="1"/>
          </p:cNvSpPr>
          <p:nvPr/>
        </p:nvSpPr>
        <p:spPr bwMode="auto">
          <a:xfrm>
            <a:off x="3619611" y="1857194"/>
            <a:ext cx="1780291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s-SV" sz="1200" b="1" dirty="0">
                <a:solidFill>
                  <a:schemeClr val="bg1"/>
                </a:solidFill>
                <a:latin typeface="+mn-lt"/>
              </a:rPr>
              <a:t>Ley de Estabilidad Jurídica para las Inversiones</a:t>
            </a:r>
            <a:endParaRPr lang="es-E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1865125" y="1857194"/>
            <a:ext cx="1566904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lvl="0" algn="ctr"/>
            <a:r>
              <a:rPr lang="es-SV" sz="1200" b="1" dirty="0" smtClean="0">
                <a:solidFill>
                  <a:schemeClr val="bg1"/>
                </a:solidFill>
                <a:latin typeface="+mn-lt"/>
              </a:rPr>
              <a:t>Ley de Asocios </a:t>
            </a:r>
            <a:br>
              <a:rPr lang="es-SV" sz="1200" b="1" dirty="0" smtClean="0">
                <a:solidFill>
                  <a:schemeClr val="bg1"/>
                </a:solidFill>
                <a:latin typeface="+mn-lt"/>
              </a:rPr>
            </a:br>
            <a:r>
              <a:rPr lang="es-SV" sz="1200" b="1" dirty="0" smtClean="0">
                <a:solidFill>
                  <a:schemeClr val="bg1"/>
                </a:solidFill>
                <a:latin typeface="+mn-lt"/>
              </a:rPr>
              <a:t>Público – Privados (APP)</a:t>
            </a:r>
            <a:endParaRPr lang="es-E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5391421" y="1768294"/>
            <a:ext cx="1780291" cy="666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s-SV" sz="1200" b="1" dirty="0">
                <a:solidFill>
                  <a:schemeClr val="bg1"/>
                </a:solidFill>
                <a:latin typeface="+mn-lt"/>
              </a:rPr>
              <a:t>Ley de </a:t>
            </a:r>
            <a:r>
              <a:rPr lang="es-SV" sz="1200" b="1" dirty="0" smtClean="0">
                <a:solidFill>
                  <a:schemeClr val="bg1"/>
                </a:solidFill>
                <a:latin typeface="+mn-lt"/>
              </a:rPr>
              <a:t>Firma Electrónica</a:t>
            </a:r>
            <a:endParaRPr lang="es-ES" sz="1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5555" y="2001133"/>
            <a:ext cx="1621477" cy="363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t"/>
          <a:lstStyle/>
          <a:p>
            <a:pPr algn="ctr">
              <a:buClr>
                <a:schemeClr val="bg1"/>
              </a:buClr>
            </a:pPr>
            <a:r>
              <a:rPr lang="es-SV" sz="1200" b="1" dirty="0">
                <a:solidFill>
                  <a:schemeClr val="bg1"/>
                </a:solidFill>
                <a:latin typeface="+mn-lt"/>
                <a:cs typeface="Trebuchet MS"/>
              </a:rPr>
              <a:t>Ley </a:t>
            </a:r>
            <a:r>
              <a:rPr lang="es-SV" sz="1200" b="1" dirty="0" smtClean="0">
                <a:solidFill>
                  <a:schemeClr val="bg1"/>
                </a:solidFill>
                <a:latin typeface="+mn-lt"/>
                <a:cs typeface="Trebuchet MS"/>
              </a:rPr>
              <a:t>de</a:t>
            </a:r>
          </a:p>
          <a:p>
            <a:pPr algn="ctr">
              <a:buClr>
                <a:schemeClr val="bg1"/>
              </a:buClr>
            </a:pPr>
            <a:r>
              <a:rPr lang="es-SV" sz="1200" b="1" dirty="0" smtClean="0">
                <a:solidFill>
                  <a:schemeClr val="bg1"/>
                </a:solidFill>
                <a:latin typeface="+mn-lt"/>
                <a:cs typeface="Trebuchet MS"/>
              </a:rPr>
              <a:t>Inversiones</a:t>
            </a:r>
            <a:endParaRPr lang="es-SV" sz="1200" b="1" dirty="0">
              <a:solidFill>
                <a:schemeClr val="bg1"/>
              </a:solidFill>
              <a:latin typeface="+mn-lt"/>
              <a:cs typeface="Trebuchet MS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3700" y="1163124"/>
            <a:ext cx="87439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H</a:t>
            </a:r>
            <a:r>
              <a:rPr lang="es-SV" b="1" kern="0" dirty="0" smtClean="0">
                <a:solidFill>
                  <a:prstClr val="white"/>
                </a:solidFill>
              </a:rPr>
              <a:t>emos </a:t>
            </a:r>
            <a:r>
              <a:rPr lang="es-SV" b="1" kern="0" dirty="0">
                <a:solidFill>
                  <a:prstClr val="white"/>
                </a:solidFill>
              </a:rPr>
              <a:t>construido un marco jurídico que protege y facilita la inversión </a:t>
            </a:r>
            <a:r>
              <a:rPr lang="es-SV" b="1" kern="0" dirty="0" smtClean="0">
                <a:solidFill>
                  <a:prstClr val="white"/>
                </a:solidFill>
              </a:rPr>
              <a:t/>
            </a:r>
            <a:br>
              <a:rPr lang="es-SV" b="1" kern="0" dirty="0" smtClean="0">
                <a:solidFill>
                  <a:prstClr val="white"/>
                </a:solidFill>
              </a:rPr>
            </a:br>
            <a:r>
              <a:rPr lang="es-SV" b="1" kern="0" dirty="0" smtClean="0">
                <a:solidFill>
                  <a:prstClr val="white"/>
                </a:solidFill>
              </a:rPr>
              <a:t>pues </a:t>
            </a:r>
            <a:r>
              <a:rPr lang="es-SV" b="1" kern="0" dirty="0">
                <a:solidFill>
                  <a:prstClr val="white"/>
                </a:solidFill>
              </a:rPr>
              <a:t>nos interesa desarrollar una relación de largo plazo con los inversionistas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7093389" y="2604805"/>
            <a:ext cx="2008348" cy="344774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171450" lvl="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Creación de oficina integrada para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recepción </a:t>
            </a: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y gestión de solicitudes de permisos y autorizaciones de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construcción.</a:t>
            </a:r>
            <a:endParaRPr lang="es-ES" sz="1100" dirty="0">
              <a:solidFill>
                <a:schemeClr val="bg1"/>
              </a:solidFill>
              <a:latin typeface="+mn-lt"/>
            </a:endParaRPr>
          </a:p>
          <a:p>
            <a:pPr marL="17145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Desarrollo de sistema informático centralizado para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seguir trámites </a:t>
            </a: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en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proceso.</a:t>
            </a:r>
            <a:endParaRPr lang="es-ES" sz="1100" dirty="0">
              <a:solidFill>
                <a:schemeClr val="bg1"/>
              </a:solidFill>
              <a:latin typeface="+mn-lt"/>
              <a:cs typeface="Arial" charset="0"/>
            </a:endParaRPr>
          </a:p>
          <a:p>
            <a:pPr marL="171450" lvl="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Publicación de información actualizada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de </a:t>
            </a: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requisitos, procedimientos administrativos, criterios,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etc.</a:t>
            </a:r>
          </a:p>
          <a:p>
            <a:pPr marL="17145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ES" sz="1100" dirty="0">
                <a:solidFill>
                  <a:schemeClr val="bg1"/>
                </a:solidFill>
                <a:latin typeface="+mn-lt"/>
                <a:cs typeface="Arial" charset="0"/>
              </a:rPr>
              <a:t>Agilización de trámites (cuando una autoridad no resuelva dentro de los plazos establecidos, se entenderá que dicha resolución ha sido emitida a favor </a:t>
            </a:r>
            <a:r>
              <a:rPr lang="es-ES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del solicitante)</a:t>
            </a:r>
            <a:endParaRPr lang="es-ES" sz="11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1602932" y="2604805"/>
            <a:ext cx="1671417" cy="232948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>
                <a:solidFill>
                  <a:schemeClr val="bg1"/>
                </a:solidFill>
                <a:latin typeface="+mn-lt"/>
              </a:rPr>
              <a:t>Establece el marco legal para el desarrollo de APP para la provisión de infraestructura y servicios públicos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100" dirty="0" smtClean="0">
              <a:solidFill>
                <a:schemeClr val="bg1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 smtClean="0">
                <a:solidFill>
                  <a:schemeClr val="bg1"/>
                </a:solidFill>
                <a:latin typeface="+mn-lt"/>
              </a:rPr>
              <a:t>El mínimo del valor del proyecto para optar a APP es de aproximadamente USD 11.3 millones</a:t>
            </a:r>
            <a:endParaRPr lang="es-SV" sz="1100" dirty="0" smtClean="0">
              <a:solidFill>
                <a:schemeClr val="bg1"/>
              </a:solidFill>
              <a:latin typeface="+mn-lt"/>
            </a:endParaRPr>
          </a:p>
          <a:p>
            <a:pPr marL="140400" indent="-14040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Arial"/>
              <a:buChar char="•"/>
            </a:pPr>
            <a:endParaRPr lang="es-ES" sz="11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3521752" y="2604805"/>
            <a:ext cx="1728000" cy="136460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171450" lvl="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Ofrece estabilidad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Arial" charset="0"/>
              </a:rPr>
              <a:t>tributaria, aduanera y migratoria hasta por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20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Arial" charset="0"/>
              </a:rPr>
              <a:t>años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a inversionistas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Arial" charset="0"/>
              </a:rPr>
              <a:t>nacionales y extranjeros que realicen inversiones superiores a </a:t>
            </a:r>
            <a:r>
              <a:rPr lang="es-SV" sz="1100" dirty="0" smtClean="0">
                <a:solidFill>
                  <a:schemeClr val="bg1"/>
                </a:solidFill>
                <a:latin typeface="+mn-lt"/>
                <a:cs typeface="Arial" charset="0"/>
              </a:rPr>
              <a:t> USD1 millón</a:t>
            </a:r>
          </a:p>
          <a:p>
            <a:pPr marL="171450" lvl="0" indent="-17145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endParaRPr lang="es-SV" sz="1100" dirty="0" smtClean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5320368" y="2604805"/>
            <a:ext cx="1671417" cy="32835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46800" tIns="46800" rIns="46800" bIns="4680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sz="1100" dirty="0">
                <a:solidFill>
                  <a:schemeClr val="bg1"/>
                </a:solidFill>
                <a:latin typeface="+mj-lt"/>
              </a:rPr>
              <a:t>Esta ley equipara la firma electrónica simple y la firma electrónica certificada con la firma </a:t>
            </a:r>
            <a:r>
              <a:rPr lang="es-SV" sz="1100" dirty="0" smtClean="0">
                <a:solidFill>
                  <a:schemeClr val="bg1"/>
                </a:solidFill>
                <a:latin typeface="+mj-lt"/>
              </a:rPr>
              <a:t>autógrafa.</a:t>
            </a:r>
          </a:p>
          <a:p>
            <a:endParaRPr lang="es-SV" sz="1100" dirty="0" smtClean="0">
              <a:solidFill>
                <a:schemeClr val="bg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bg1"/>
                </a:solidFill>
                <a:latin typeface="+mj-lt"/>
              </a:rPr>
              <a:t>Asimismo</a:t>
            </a:r>
            <a:r>
              <a:rPr lang="es-SV" sz="1100" dirty="0">
                <a:solidFill>
                  <a:schemeClr val="bg1"/>
                </a:solidFill>
                <a:latin typeface="+mj-lt"/>
              </a:rPr>
              <a:t>, otorga y reconoce eficacia y valor jurídico a la firma electrónica certificada, a los mensajes de datos y a toda información en formato electrónico que se encuentren suscritos con una firma electrónica certificada.</a:t>
            </a:r>
          </a:p>
          <a:p>
            <a:r>
              <a:rPr lang="es-SV" dirty="0">
                <a:latin typeface="+mj-lt"/>
              </a:rPr>
              <a:t> </a:t>
            </a:r>
          </a:p>
          <a:p>
            <a:pPr marL="140400" indent="-140400" defTabSz="981075" eaLnBrk="0" hangingPunct="0">
              <a:lnSpc>
                <a:spcPct val="90000"/>
              </a:lnSpc>
              <a:spcBef>
                <a:spcPts val="400"/>
              </a:spcBef>
              <a:buClr>
                <a:schemeClr val="tx1"/>
              </a:buClr>
              <a:buSzPct val="90000"/>
              <a:buFont typeface="Arial"/>
              <a:buChar char="•"/>
            </a:pPr>
            <a:endParaRPr lang="es-ES" sz="11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4" name="15 Rectángulo"/>
          <p:cNvSpPr/>
          <p:nvPr/>
        </p:nvSpPr>
        <p:spPr>
          <a:xfrm>
            <a:off x="-32624" y="2604805"/>
            <a:ext cx="1676400" cy="24981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Trato igualitario a  inversionistas nacionales y extranjeros</a:t>
            </a: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endParaRPr lang="es-SV" sz="1100" dirty="0">
              <a:solidFill>
                <a:schemeClr val="bg1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Libre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transferencia al exterior de utilidades y dividendos relacionados con la inversión</a:t>
            </a: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endParaRPr lang="es-SV" sz="1100" dirty="0" smtClean="0">
              <a:solidFill>
                <a:schemeClr val="bg1"/>
              </a:solidFill>
              <a:latin typeface="+mn-lt"/>
              <a:cs typeface="Trebuchet MS"/>
            </a:endParaRPr>
          </a:p>
          <a:p>
            <a:pPr marL="171450" indent="-171450" defTabSz="981075" eaLnBrk="0" hangingPunct="0">
              <a:spcBef>
                <a:spcPts val="400"/>
              </a:spcBef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es-SV" sz="1100" dirty="0" smtClean="0">
                <a:solidFill>
                  <a:schemeClr val="bg1"/>
                </a:solidFill>
                <a:latin typeface="+mn-lt"/>
                <a:cs typeface="Trebuchet MS"/>
              </a:rPr>
              <a:t>Acceso </a:t>
            </a:r>
            <a:r>
              <a:rPr lang="es-SV" sz="1100" dirty="0">
                <a:solidFill>
                  <a:schemeClr val="bg1"/>
                </a:solidFill>
                <a:latin typeface="+mn-lt"/>
                <a:cs typeface="Trebuchet MS"/>
              </a:rPr>
              <a:t>a financiamiento local</a:t>
            </a:r>
          </a:p>
        </p:txBody>
      </p:sp>
    </p:spTree>
    <p:extLst>
      <p:ext uri="{BB962C8B-B14F-4D97-AF65-F5344CB8AC3E}">
        <p14:creationId xmlns:p14="http://schemas.microsoft.com/office/powerpoint/2010/main" val="26684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TO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/>
          <a:stretch/>
        </p:blipFill>
        <p:spPr>
          <a:xfrm>
            <a:off x="-20918" y="0"/>
            <a:ext cx="9164918" cy="6858000"/>
          </a:xfrm>
          <a:prstGeom prst="rect">
            <a:avLst/>
          </a:prstGeom>
        </p:spPr>
      </p:pic>
      <p:pic>
        <p:nvPicPr>
          <p:cNvPr id="3" name="Imagen 2" descr="CUADROS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17" y="-223982"/>
            <a:ext cx="9164918" cy="7081982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73903" y="2776026"/>
            <a:ext cx="211860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SV" b="1" dirty="0">
                <a:solidFill>
                  <a:schemeClr val="tx2"/>
                </a:solidFill>
                <a:cs typeface="DIN Alternate Bold"/>
              </a:rPr>
              <a:t>El </a:t>
            </a:r>
            <a:r>
              <a:rPr lang="es-SV" b="1" dirty="0" smtClean="0">
                <a:solidFill>
                  <a:schemeClr val="tx2"/>
                </a:solidFill>
                <a:cs typeface="DIN Alternate Bold"/>
              </a:rPr>
              <a:t>Salvador, </a:t>
            </a:r>
            <a:r>
              <a:rPr lang="es-SV" b="1" dirty="0">
                <a:solidFill>
                  <a:schemeClr val="bg1"/>
                </a:solidFill>
                <a:cs typeface="DIN Alternate Bold"/>
              </a:rPr>
              <a:t>que se ubica en el corazón de </a:t>
            </a:r>
            <a:r>
              <a:rPr lang="es-SV" b="1" dirty="0" smtClean="0">
                <a:solidFill>
                  <a:schemeClr val="bg1"/>
                </a:solidFill>
                <a:cs typeface="DIN Alternate Bold"/>
              </a:rPr>
              <a:t>América, es </a:t>
            </a:r>
            <a:r>
              <a:rPr lang="es-SV" b="1" dirty="0">
                <a:solidFill>
                  <a:schemeClr val="bg1"/>
                </a:solidFill>
                <a:cs typeface="DIN Alternate Bold"/>
              </a:rPr>
              <a:t>una </a:t>
            </a:r>
            <a:r>
              <a:rPr lang="es-SV" b="1" dirty="0" smtClean="0">
                <a:solidFill>
                  <a:schemeClr val="bg1"/>
                </a:solidFill>
                <a:cs typeface="DIN Alternate Bold"/>
              </a:rPr>
              <a:t>economía libre, estable y </a:t>
            </a:r>
            <a:r>
              <a:rPr lang="es-SV" b="1" dirty="0">
                <a:solidFill>
                  <a:schemeClr val="bg1"/>
                </a:solidFill>
                <a:cs typeface="DIN Alternate Bold"/>
              </a:rPr>
              <a:t>orientada </a:t>
            </a:r>
            <a:r>
              <a:rPr lang="es-SV" b="1" dirty="0" smtClean="0">
                <a:solidFill>
                  <a:schemeClr val="bg1"/>
                </a:solidFill>
                <a:cs typeface="DIN Alternate Bold"/>
              </a:rPr>
              <a:t/>
            </a:r>
            <a:br>
              <a:rPr lang="es-SV" b="1" dirty="0" smtClean="0">
                <a:solidFill>
                  <a:schemeClr val="bg1"/>
                </a:solidFill>
                <a:cs typeface="DIN Alternate Bold"/>
              </a:rPr>
            </a:br>
            <a:r>
              <a:rPr lang="es-SV" b="1" dirty="0" smtClean="0">
                <a:solidFill>
                  <a:schemeClr val="bg1"/>
                </a:solidFill>
                <a:cs typeface="DIN Alternate Bold"/>
              </a:rPr>
              <a:t>a la exportación </a:t>
            </a:r>
            <a:endParaRPr lang="es-SV" b="1" dirty="0">
              <a:solidFill>
                <a:schemeClr val="bg1"/>
              </a:solidFill>
              <a:cs typeface="DIN Alternate Bold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4830943" y="2569235"/>
            <a:ext cx="4268478" cy="279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 smtClean="0">
                <a:solidFill>
                  <a:schemeClr val="bg1"/>
                </a:solidFill>
                <a:cs typeface="Designio"/>
              </a:rPr>
              <a:t>Capital:		</a:t>
            </a:r>
            <a:r>
              <a:rPr lang="es-ES" sz="1600" dirty="0" smtClean="0">
                <a:solidFill>
                  <a:schemeClr val="bg1"/>
                </a:solidFill>
                <a:cs typeface="Designio"/>
              </a:rPr>
              <a:t>       	 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San </a:t>
            </a:r>
            <a:r>
              <a:rPr lang="es-ES" sz="1600" dirty="0">
                <a:solidFill>
                  <a:schemeClr val="bg1"/>
                </a:solidFill>
                <a:cs typeface="DIN Alternate Bold"/>
              </a:rPr>
              <a:t>Salvador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Idioma </a:t>
            </a:r>
            <a:r>
              <a:rPr lang="es-ES" sz="1600" b="1" dirty="0" smtClean="0">
                <a:solidFill>
                  <a:schemeClr val="bg1"/>
                </a:solidFill>
                <a:cs typeface="Designio"/>
              </a:rPr>
              <a:t>oficial: 	      	 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Castellano</a:t>
            </a:r>
            <a:endParaRPr lang="es-ES" sz="1600" b="1" dirty="0">
              <a:solidFill>
                <a:schemeClr val="bg1"/>
              </a:solidFill>
              <a:cs typeface="DIN Alternate Bold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Área (km</a:t>
            </a:r>
            <a:r>
              <a:rPr lang="es-ES" sz="1600" b="1" baseline="30000" dirty="0">
                <a:solidFill>
                  <a:schemeClr val="bg1"/>
                </a:solidFill>
                <a:cs typeface="Designio"/>
              </a:rPr>
              <a:t>2</a:t>
            </a:r>
            <a:r>
              <a:rPr lang="es-ES" sz="1600" b="1" dirty="0">
                <a:solidFill>
                  <a:schemeClr val="bg1"/>
                </a:solidFill>
                <a:cs typeface="Designio"/>
              </a:rPr>
              <a:t>):</a:t>
            </a:r>
            <a:r>
              <a:rPr lang="es-ES" sz="1600" dirty="0">
                <a:solidFill>
                  <a:schemeClr val="bg1"/>
                </a:solidFill>
                <a:cs typeface="Designio"/>
              </a:rPr>
              <a:t>  </a:t>
            </a:r>
            <a:r>
              <a:rPr lang="es-ES" sz="1600" dirty="0" smtClean="0">
                <a:solidFill>
                  <a:schemeClr val="bg1"/>
                </a:solidFill>
                <a:cs typeface="Designio"/>
              </a:rPr>
              <a:t>	          </a:t>
            </a:r>
            <a:r>
              <a:rPr lang="es-ES" sz="1600" dirty="0">
                <a:solidFill>
                  <a:schemeClr val="bg1"/>
                </a:solidFill>
                <a:cs typeface="Designio"/>
              </a:rPr>
              <a:t> </a:t>
            </a:r>
            <a:r>
              <a:rPr lang="es-ES" sz="1600" dirty="0" smtClean="0">
                <a:solidFill>
                  <a:schemeClr val="bg1"/>
                </a:solidFill>
                <a:cs typeface="Designio"/>
              </a:rPr>
              <a:t>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21,041 </a:t>
            </a:r>
            <a:r>
              <a:rPr lang="es-ES" sz="1600" dirty="0">
                <a:solidFill>
                  <a:schemeClr val="bg1"/>
                </a:solidFill>
                <a:cs typeface="DIN Alternate Bold"/>
              </a:rPr>
              <a:t>Km</a:t>
            </a:r>
            <a:r>
              <a:rPr lang="es-ES" sz="1600" baseline="30000" dirty="0">
                <a:solidFill>
                  <a:schemeClr val="bg1"/>
                </a:solidFill>
                <a:cs typeface="DIN Alternate Bold"/>
              </a:rPr>
              <a:t>2</a:t>
            </a:r>
            <a:r>
              <a:rPr lang="es-ES" sz="1600" dirty="0">
                <a:solidFill>
                  <a:schemeClr val="bg1"/>
                </a:solidFill>
                <a:cs typeface="DIN Alternate Bold"/>
              </a:rPr>
              <a:t> /8,124 mi</a:t>
            </a:r>
            <a:r>
              <a:rPr lang="es-ES" sz="1600" baseline="30000" dirty="0">
                <a:solidFill>
                  <a:schemeClr val="bg1"/>
                </a:solidFill>
                <a:cs typeface="DIN Alternate Bold"/>
              </a:rPr>
              <a:t>2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Población (millones):</a:t>
            </a:r>
            <a:r>
              <a:rPr lang="es-ES" sz="1600" dirty="0">
                <a:solidFill>
                  <a:schemeClr val="bg1"/>
                </a:solidFill>
                <a:cs typeface="Designio"/>
              </a:rPr>
              <a:t> </a:t>
            </a:r>
            <a:r>
              <a:rPr lang="es-ES" sz="1600" dirty="0" smtClean="0">
                <a:solidFill>
                  <a:schemeClr val="bg1"/>
                </a:solidFill>
                <a:cs typeface="Designio"/>
              </a:rPr>
              <a:t>  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6.4</a:t>
            </a:r>
            <a:endParaRPr lang="es-ES" sz="1600" dirty="0">
              <a:solidFill>
                <a:schemeClr val="bg1"/>
              </a:solidFill>
              <a:cs typeface="DIN Alternate Bold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PIB (millones de USD</a:t>
            </a:r>
            <a:r>
              <a:rPr lang="es-ES" sz="1600" b="1" dirty="0" smtClean="0">
                <a:solidFill>
                  <a:schemeClr val="bg1"/>
                </a:solidFill>
                <a:cs typeface="Designio"/>
              </a:rPr>
              <a:t>):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25,850</a:t>
            </a:r>
            <a:endParaRPr lang="es-ES" sz="1600" dirty="0">
              <a:solidFill>
                <a:schemeClr val="bg1"/>
              </a:solidFill>
              <a:cs typeface="DIN Alternate Bold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PIB per cápita (USD): </a:t>
            </a:r>
            <a:r>
              <a:rPr lang="es-ES" sz="1600" b="1" dirty="0" smtClean="0">
                <a:solidFill>
                  <a:schemeClr val="bg1"/>
                </a:solidFill>
                <a:cs typeface="Designio"/>
              </a:rPr>
              <a:t>  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4,273</a:t>
            </a:r>
            <a:endParaRPr lang="es-ES" sz="1600" dirty="0">
              <a:solidFill>
                <a:schemeClr val="bg1"/>
              </a:solidFill>
              <a:cs typeface="DIN Alternate Bold"/>
            </a:endParaRP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s-ES" sz="1600" b="1" dirty="0">
                <a:solidFill>
                  <a:schemeClr val="bg1"/>
                </a:solidFill>
                <a:cs typeface="Designio"/>
              </a:rPr>
              <a:t>Zona horaria</a:t>
            </a:r>
            <a:r>
              <a:rPr lang="es-ES" sz="1600" b="1" dirty="0" smtClean="0">
                <a:solidFill>
                  <a:schemeClr val="bg1"/>
                </a:solidFill>
                <a:cs typeface="Designio"/>
              </a:rPr>
              <a:t>:	             </a:t>
            </a:r>
            <a:r>
              <a:rPr lang="es-ES" sz="1600" dirty="0" smtClean="0">
                <a:solidFill>
                  <a:schemeClr val="bg1"/>
                </a:solidFill>
                <a:cs typeface="DIN Alternate Bold"/>
              </a:rPr>
              <a:t>UTC </a:t>
            </a:r>
            <a:r>
              <a:rPr lang="es-ES" sz="1600" dirty="0">
                <a:solidFill>
                  <a:schemeClr val="bg1"/>
                </a:solidFill>
                <a:cs typeface="DIN Alternate Bold"/>
              </a:rPr>
              <a:t>- 6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endParaRPr lang="es-ES" sz="1600" dirty="0">
              <a:solidFill>
                <a:schemeClr val="bg1"/>
              </a:solidFill>
              <a:cs typeface="Designio"/>
            </a:endParaRPr>
          </a:p>
        </p:txBody>
      </p:sp>
      <p:pic>
        <p:nvPicPr>
          <p:cNvPr id="6" name="Imagen 5" descr="MAPA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2" t="51481" b="22779"/>
          <a:stretch/>
        </p:blipFill>
        <p:spPr>
          <a:xfrm>
            <a:off x="2263014" y="4226002"/>
            <a:ext cx="2493854" cy="1175773"/>
          </a:xfrm>
          <a:prstGeom prst="rect">
            <a:avLst/>
          </a:prstGeom>
        </p:spPr>
      </p:pic>
      <p:pic>
        <p:nvPicPr>
          <p:cNvPr id="8" name="Imagen 7" descr="MAPA2_2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44444" r="48889" b="31112"/>
          <a:stretch/>
        </p:blipFill>
        <p:spPr>
          <a:xfrm>
            <a:off x="2160510" y="2285293"/>
            <a:ext cx="2323457" cy="164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783" y="-297"/>
            <a:ext cx="9193565" cy="6858594"/>
          </a:xfrm>
          <a:prstGeom prst="rect">
            <a:avLst/>
          </a:prstGeom>
        </p:spPr>
      </p:pic>
      <p:pic>
        <p:nvPicPr>
          <p:cNvPr id="17" name="Imagen 16" descr="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11641" b="21415"/>
          <a:stretch/>
        </p:blipFill>
        <p:spPr>
          <a:xfrm>
            <a:off x="-29758" y="263757"/>
            <a:ext cx="9192807" cy="54864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7613" y="985855"/>
            <a:ext cx="82973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Por otra parte, estamos trabajando con determinación para mejorar nuestros </a:t>
            </a:r>
            <a:r>
              <a:rPr lang="es-SV" b="1" kern="0" dirty="0" smtClean="0">
                <a:solidFill>
                  <a:prstClr val="white"/>
                </a:solidFill>
              </a:rPr>
              <a:t/>
            </a:r>
            <a:br>
              <a:rPr lang="es-SV" b="1" kern="0" dirty="0" smtClean="0">
                <a:solidFill>
                  <a:prstClr val="white"/>
                </a:solidFill>
              </a:rPr>
            </a:br>
            <a:r>
              <a:rPr lang="es-SV" b="1" kern="0" dirty="0" smtClean="0">
                <a:solidFill>
                  <a:prstClr val="white"/>
                </a:solidFill>
              </a:rPr>
              <a:t>niveles de </a:t>
            </a:r>
            <a:r>
              <a:rPr lang="es-SV" b="1" kern="0" dirty="0">
                <a:solidFill>
                  <a:prstClr val="white"/>
                </a:solidFill>
              </a:rPr>
              <a:t>seguridad pública y los esfuerzos comienzan a dar frutos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41755" y="3483999"/>
            <a:ext cx="225055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500" dirty="0" smtClean="0">
                <a:solidFill>
                  <a:schemeClr val="bg1"/>
                </a:solidFill>
              </a:rPr>
              <a:t>Implementación </a:t>
            </a:r>
            <a:br>
              <a:rPr lang="es-SV" sz="1500" dirty="0" smtClean="0">
                <a:solidFill>
                  <a:schemeClr val="bg1"/>
                </a:solidFill>
              </a:rPr>
            </a:br>
            <a:r>
              <a:rPr lang="es-SV" sz="1500" dirty="0" smtClean="0">
                <a:solidFill>
                  <a:schemeClr val="bg1"/>
                </a:solidFill>
              </a:rPr>
              <a:t>del Plan</a:t>
            </a:r>
          </a:p>
          <a:p>
            <a:r>
              <a:rPr lang="es-SV" sz="1500" i="1" dirty="0" smtClean="0">
                <a:solidFill>
                  <a:schemeClr val="bg1"/>
                </a:solidFill>
              </a:rPr>
              <a:t>El Salvador Seguro</a:t>
            </a:r>
            <a:endParaRPr lang="es-SV" sz="15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85052" y="3474144"/>
            <a:ext cx="1828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500" dirty="0" smtClean="0">
                <a:solidFill>
                  <a:schemeClr val="bg1"/>
                </a:solidFill>
              </a:rPr>
              <a:t>Fortalecimiento de las acciones de seguridad pública </a:t>
            </a:r>
            <a:br>
              <a:rPr lang="es-SV" sz="1500" dirty="0" smtClean="0">
                <a:solidFill>
                  <a:schemeClr val="bg1"/>
                </a:solidFill>
              </a:rPr>
            </a:br>
            <a:r>
              <a:rPr lang="es-SV" sz="1500" dirty="0" smtClean="0">
                <a:solidFill>
                  <a:schemeClr val="bg1"/>
                </a:solidFill>
              </a:rPr>
              <a:t>en coordinación con instituciones relacionadas</a:t>
            </a:r>
            <a:endParaRPr lang="es-SV" sz="15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696280" y="3474144"/>
            <a:ext cx="181186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500" dirty="0" smtClean="0">
                <a:solidFill>
                  <a:schemeClr val="bg1"/>
                </a:solidFill>
              </a:rPr>
              <a:t>Implementación de acciones extraordinarias </a:t>
            </a:r>
            <a:br>
              <a:rPr lang="es-SV" sz="1500" dirty="0" smtClean="0">
                <a:solidFill>
                  <a:schemeClr val="bg1"/>
                </a:solidFill>
              </a:rPr>
            </a:br>
            <a:r>
              <a:rPr lang="es-SV" sz="1500" dirty="0" smtClean="0">
                <a:solidFill>
                  <a:schemeClr val="bg1"/>
                </a:solidFill>
              </a:rPr>
              <a:t>para combatir el crimen</a:t>
            </a:r>
            <a:endParaRPr lang="es-SV" sz="1500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046384" y="3473400"/>
            <a:ext cx="16679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500" dirty="0" smtClean="0">
                <a:solidFill>
                  <a:schemeClr val="bg1"/>
                </a:solidFill>
              </a:rPr>
              <a:t>Promoción de una estrategia efectiva para la prevención de la violencia</a:t>
            </a:r>
            <a:endParaRPr lang="es-SV" sz="15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3931" y="2073591"/>
            <a:ext cx="182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kern="0" dirty="0" smtClean="0">
                <a:solidFill>
                  <a:prstClr val="white"/>
                </a:solidFill>
              </a:rPr>
              <a:t>1</a:t>
            </a:r>
            <a:endParaRPr lang="es-ES" sz="6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515806" y="2056126"/>
            <a:ext cx="182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kern="0" dirty="0" smtClean="0">
                <a:solidFill>
                  <a:prstClr val="white"/>
                </a:solidFill>
              </a:rPr>
              <a:t>2</a:t>
            </a:r>
            <a:endParaRPr lang="es-ES" sz="66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627033" y="2056126"/>
            <a:ext cx="182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kern="0" dirty="0" smtClean="0">
                <a:solidFill>
                  <a:prstClr val="white"/>
                </a:solidFill>
              </a:rPr>
              <a:t>3</a:t>
            </a:r>
            <a:endParaRPr lang="es-ES" sz="66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6833204" y="2071852"/>
            <a:ext cx="182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6600" kern="0" dirty="0" smtClean="0">
                <a:solidFill>
                  <a:prstClr val="white"/>
                </a:solidFill>
              </a:rPr>
              <a:t>4</a:t>
            </a:r>
            <a:endParaRPr lang="es-ES" sz="6600" dirty="0"/>
          </a:p>
        </p:txBody>
      </p:sp>
      <p:pic>
        <p:nvPicPr>
          <p:cNvPr id="14" name="Imagen 13" descr="14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b="72186"/>
          <a:stretch/>
        </p:blipFill>
        <p:spPr>
          <a:xfrm>
            <a:off x="-48807" y="3767321"/>
            <a:ext cx="9192807" cy="1982836"/>
          </a:xfrm>
          <a:prstGeom prst="rect">
            <a:avLst/>
          </a:prstGeom>
        </p:spPr>
      </p:pic>
      <p:sp>
        <p:nvSpPr>
          <p:cNvPr id="18" name="CuadroTexto 17"/>
          <p:cNvSpPr txBox="1"/>
          <p:nvPr/>
        </p:nvSpPr>
        <p:spPr>
          <a:xfrm>
            <a:off x="-48807" y="5317797"/>
            <a:ext cx="9192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b="1" dirty="0" smtClean="0">
                <a:solidFill>
                  <a:schemeClr val="bg1"/>
                </a:solidFill>
              </a:rPr>
              <a:t>Reducción significativa en homicidios y extorsiones durante 2016</a:t>
            </a:r>
            <a:endParaRPr lang="es-SV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3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16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7868" r="3779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516466" y="616919"/>
            <a:ext cx="8331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srgbClr val="1F497D"/>
                </a:solidFill>
              </a:rPr>
              <a:t>En términos de apertura comercial, ofrecemos acceso preferencial a </a:t>
            </a:r>
            <a:r>
              <a:rPr lang="es-SV" b="1" kern="0" dirty="0" smtClean="0">
                <a:solidFill>
                  <a:srgbClr val="1F497D"/>
                </a:solidFill>
              </a:rPr>
              <a:t/>
            </a:r>
            <a:br>
              <a:rPr lang="es-SV" b="1" kern="0" dirty="0" smtClean="0">
                <a:solidFill>
                  <a:srgbClr val="1F497D"/>
                </a:solidFill>
              </a:rPr>
            </a:br>
            <a:r>
              <a:rPr lang="es-SV" b="1" kern="0" dirty="0" smtClean="0">
                <a:solidFill>
                  <a:srgbClr val="1F497D"/>
                </a:solidFill>
              </a:rPr>
              <a:t>cerca de </a:t>
            </a:r>
            <a:r>
              <a:rPr lang="es-SV" b="1" kern="0" dirty="0">
                <a:solidFill>
                  <a:srgbClr val="1F497D"/>
                </a:solidFill>
              </a:rPr>
              <a:t>1,200 millones de consumidores en 43 países del </a:t>
            </a:r>
            <a:r>
              <a:rPr lang="es-SV" b="1" kern="0" dirty="0" smtClean="0">
                <a:solidFill>
                  <a:srgbClr val="1F497D"/>
                </a:solidFill>
              </a:rPr>
              <a:t>mundo</a:t>
            </a:r>
            <a:endParaRPr lang="es-SV" b="1" kern="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9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115" name="Rectángulo 114"/>
          <p:cNvSpPr/>
          <p:nvPr/>
        </p:nvSpPr>
        <p:spPr>
          <a:xfrm>
            <a:off x="6294465" y="363888"/>
            <a:ext cx="2745317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ES" b="1" dirty="0">
                <a:solidFill>
                  <a:schemeClr val="bg1"/>
                </a:solidFill>
              </a:rPr>
              <a:t>Y nuestra ubicación geográfica estratégica facilita el acceso en tiempos cortos a las principales ciudades </a:t>
            </a:r>
            <a:r>
              <a:rPr lang="es-ES" b="1" dirty="0" smtClean="0">
                <a:solidFill>
                  <a:schemeClr val="bg1"/>
                </a:solidFill>
              </a:rPr>
              <a:t/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de </a:t>
            </a:r>
            <a:r>
              <a:rPr lang="es-ES" b="1" dirty="0">
                <a:solidFill>
                  <a:schemeClr val="bg1"/>
                </a:solidFill>
              </a:rPr>
              <a:t>América</a:t>
            </a:r>
            <a:endParaRPr lang="es-SV" b="1" kern="0" dirty="0">
              <a:solidFill>
                <a:schemeClr val="bg1"/>
              </a:solidFill>
            </a:endParaRPr>
          </a:p>
        </p:txBody>
      </p:sp>
      <p:sp>
        <p:nvSpPr>
          <p:cNvPr id="117" name="Rectángulo 116"/>
          <p:cNvSpPr/>
          <p:nvPr/>
        </p:nvSpPr>
        <p:spPr>
          <a:xfrm>
            <a:off x="6485466" y="2721914"/>
            <a:ext cx="2554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SV" sz="1400" b="1" dirty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Muestra de compañías de carga con presencia en </a:t>
            </a:r>
            <a:r>
              <a:rPr lang="es-SV" sz="1400" b="1" dirty="0">
                <a:solidFill>
                  <a:schemeClr val="accent6">
                    <a:lumMod val="75000"/>
                  </a:schemeClr>
                </a:solidFill>
                <a:ea typeface="ＭＳ Ｐゴシック" pitchFamily="34" charset="-128"/>
                <a:cs typeface="Trebuchet MS"/>
              </a:rPr>
              <a:t>El Salvador</a:t>
            </a:r>
          </a:p>
        </p:txBody>
      </p:sp>
      <p:sp>
        <p:nvSpPr>
          <p:cNvPr id="118" name="Rectangle 194"/>
          <p:cNvSpPr>
            <a:spLocks noChangeArrowheads="1"/>
          </p:cNvSpPr>
          <p:nvPr/>
        </p:nvSpPr>
        <p:spPr bwMode="auto">
          <a:xfrm>
            <a:off x="6443131" y="3267006"/>
            <a:ext cx="743233" cy="13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numCol="1">
            <a:noAutofit/>
          </a:bodyPr>
          <a:lstStyle/>
          <a:p>
            <a:r>
              <a:rPr lang="es-SV" sz="1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Carga </a:t>
            </a:r>
            <a:r>
              <a:rPr lang="es-SV" sz="1000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aérea</a:t>
            </a:r>
            <a:endParaRPr lang="es-SV" sz="10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DHL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UPS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Arrow</a:t>
            </a:r>
          </a:p>
        </p:txBody>
      </p:sp>
      <p:sp>
        <p:nvSpPr>
          <p:cNvPr id="119" name="Rectangle 194"/>
          <p:cNvSpPr>
            <a:spLocks noChangeArrowheads="1"/>
          </p:cNvSpPr>
          <p:nvPr/>
        </p:nvSpPr>
        <p:spPr bwMode="auto">
          <a:xfrm>
            <a:off x="7255932" y="3505200"/>
            <a:ext cx="1947333" cy="948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numCol="2">
            <a:noAutofit/>
          </a:bodyPr>
          <a:lstStyle/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MAERSK</a:t>
            </a:r>
            <a:endParaRPr lang="es-SV" sz="1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CROWLEY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MSC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SEABOARD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NIPPON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CSAV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APL </a:t>
            </a:r>
          </a:p>
          <a:p>
            <a:pPr marL="126000" indent="-16200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s-ES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Hamburg Süd </a:t>
            </a:r>
            <a:endParaRPr lang="en-US" sz="1000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0" name="Rectángulo 119"/>
          <p:cNvSpPr/>
          <p:nvPr/>
        </p:nvSpPr>
        <p:spPr>
          <a:xfrm>
            <a:off x="7333977" y="3251672"/>
            <a:ext cx="9878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000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Carga </a:t>
            </a:r>
            <a:r>
              <a:rPr lang="es-SV" sz="1000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marítima</a:t>
            </a:r>
          </a:p>
        </p:txBody>
      </p:sp>
      <p:sp>
        <p:nvSpPr>
          <p:cNvPr id="121" name="Rectángulo 120"/>
          <p:cNvSpPr/>
          <p:nvPr/>
        </p:nvSpPr>
        <p:spPr>
          <a:xfrm>
            <a:off x="6635246" y="4742627"/>
            <a:ext cx="2404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SV" sz="1400" b="1" dirty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Principales líneas aéreas </a:t>
            </a:r>
            <a:r>
              <a:rPr lang="es-SV" sz="14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/>
            </a:r>
            <a:br>
              <a:rPr lang="es-SV" sz="14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</a:br>
            <a:r>
              <a:rPr lang="es-SV" sz="14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con </a:t>
            </a:r>
            <a:r>
              <a:rPr lang="es-SV" sz="1400" b="1" dirty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servicio </a:t>
            </a:r>
            <a:r>
              <a:rPr lang="es-SV" sz="14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en</a:t>
            </a:r>
            <a:r>
              <a:rPr lang="es-SV" sz="1400" b="1" dirty="0" smtClean="0">
                <a:solidFill>
                  <a:srgbClr val="E46C0A"/>
                </a:solidFill>
                <a:ea typeface="ＭＳ Ｐゴシック" pitchFamily="34" charset="-128"/>
                <a:cs typeface="Trebuchet MS"/>
              </a:rPr>
              <a:t> </a:t>
            </a:r>
            <a:r>
              <a:rPr lang="es-SV" sz="1400" b="1" dirty="0">
                <a:solidFill>
                  <a:srgbClr val="E46C0A"/>
                </a:solidFill>
                <a:ea typeface="ＭＳ Ｐゴシック" pitchFamily="34" charset="-128"/>
                <a:cs typeface="Trebuchet MS"/>
              </a:rPr>
              <a:t>El Salvador</a:t>
            </a:r>
          </a:p>
        </p:txBody>
      </p:sp>
      <p:grpSp>
        <p:nvGrpSpPr>
          <p:cNvPr id="122" name="94 Grupo"/>
          <p:cNvGrpSpPr/>
          <p:nvPr/>
        </p:nvGrpSpPr>
        <p:grpSpPr>
          <a:xfrm>
            <a:off x="7010118" y="5019022"/>
            <a:ext cx="1700204" cy="1146466"/>
            <a:chOff x="4514186" y="3733800"/>
            <a:chExt cx="2607319" cy="1758143"/>
          </a:xfrm>
        </p:grpSpPr>
        <p:sp>
          <p:nvSpPr>
            <p:cNvPr id="124" name="Rectangle 197"/>
            <p:cNvSpPr/>
            <p:nvPr/>
          </p:nvSpPr>
          <p:spPr>
            <a:xfrm>
              <a:off x="4749799" y="3733800"/>
              <a:ext cx="2371706" cy="37851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anchor="ctr"/>
            <a:lstStyle/>
            <a:p>
              <a:pPr>
                <a:defRPr/>
              </a:pPr>
              <a:endParaRPr lang="es-SV" sz="1200" b="1" dirty="0">
                <a:solidFill>
                  <a:schemeClr val="tx2"/>
                </a:solidFill>
                <a:ea typeface="ＭＳ Ｐゴシック" pitchFamily="34" charset="-128"/>
                <a:cs typeface="Trebuchet MS"/>
              </a:endParaRPr>
            </a:p>
          </p:txBody>
        </p:sp>
        <p:grpSp>
          <p:nvGrpSpPr>
            <p:cNvPr id="126" name="67 Grupo"/>
            <p:cNvGrpSpPr/>
            <p:nvPr/>
          </p:nvGrpSpPr>
          <p:grpSpPr>
            <a:xfrm>
              <a:off x="4514186" y="4289949"/>
              <a:ext cx="2254914" cy="1201994"/>
              <a:chOff x="3886201" y="4721630"/>
              <a:chExt cx="2819400" cy="1450570"/>
            </a:xfrm>
          </p:grpSpPr>
          <p:grpSp>
            <p:nvGrpSpPr>
              <p:cNvPr id="127" name="Agrupar 2054"/>
              <p:cNvGrpSpPr/>
              <p:nvPr/>
            </p:nvGrpSpPr>
            <p:grpSpPr>
              <a:xfrm>
                <a:off x="3886201" y="4721630"/>
                <a:ext cx="2819400" cy="1450570"/>
                <a:chOff x="4191000" y="4490808"/>
                <a:chExt cx="3490389" cy="1795791"/>
              </a:xfrm>
            </p:grpSpPr>
            <p:grpSp>
              <p:nvGrpSpPr>
                <p:cNvPr id="131" name="Agrupar 2048"/>
                <p:cNvGrpSpPr/>
                <p:nvPr/>
              </p:nvGrpSpPr>
              <p:grpSpPr>
                <a:xfrm>
                  <a:off x="5369610" y="5105400"/>
                  <a:ext cx="1134124" cy="571599"/>
                  <a:chOff x="5486400" y="5105400"/>
                  <a:chExt cx="1134124" cy="571599"/>
                </a:xfrm>
              </p:grpSpPr>
              <p:sp>
                <p:nvSpPr>
                  <p:cNvPr id="151" name="4 Rectángulo redondeado"/>
                  <p:cNvSpPr/>
                  <p:nvPr/>
                </p:nvSpPr>
                <p:spPr>
                  <a:xfrm>
                    <a:off x="5486400" y="51054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52" name="198 Imagen" descr="Logos lineas Aereas-06.png"/>
                  <p:cNvPicPr>
                    <a:picLocks noChangeAspect="1"/>
                  </p:cNvPicPr>
                  <p:nvPr/>
                </p:nvPicPr>
                <p:blipFill>
                  <a:blip r:embed="rId4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59430" y="5238799"/>
                    <a:ext cx="988064" cy="304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32" name="Agrupar 2052"/>
                <p:cNvGrpSpPr/>
                <p:nvPr/>
              </p:nvGrpSpPr>
              <p:grpSpPr>
                <a:xfrm>
                  <a:off x="6547265" y="4490808"/>
                  <a:ext cx="1134124" cy="571599"/>
                  <a:chOff x="6781800" y="4419600"/>
                  <a:chExt cx="1134124" cy="571599"/>
                </a:xfrm>
              </p:grpSpPr>
              <p:sp>
                <p:nvSpPr>
                  <p:cNvPr id="149" name="4 Rectángulo redondeado"/>
                  <p:cNvSpPr/>
                  <p:nvPr/>
                </p:nvSpPr>
                <p:spPr>
                  <a:xfrm>
                    <a:off x="6781800" y="44196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50" name="201 Imagen" descr="Logos lineas Aereas-01.png"/>
                  <p:cNvPicPr>
                    <a:picLocks noChangeAspect="1"/>
                  </p:cNvPicPr>
                  <p:nvPr/>
                </p:nvPicPr>
                <p:blipFill>
                  <a:blip r:embed="rId5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853562" y="4610154"/>
                    <a:ext cx="990600" cy="1904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33" name="Agrupar 8"/>
                <p:cNvGrpSpPr/>
                <p:nvPr/>
              </p:nvGrpSpPr>
              <p:grpSpPr>
                <a:xfrm>
                  <a:off x="4191000" y="5105400"/>
                  <a:ext cx="1134124" cy="571599"/>
                  <a:chOff x="4191000" y="5105400"/>
                  <a:chExt cx="1134124" cy="571599"/>
                </a:xfrm>
              </p:grpSpPr>
              <p:sp>
                <p:nvSpPr>
                  <p:cNvPr id="147" name="4 Rectángulo redondeado"/>
                  <p:cNvSpPr/>
                  <p:nvPr/>
                </p:nvSpPr>
                <p:spPr>
                  <a:xfrm>
                    <a:off x="4191000" y="51054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48" name="204 Imagen" descr="Logos lineas Aereas-04.png"/>
                  <p:cNvPicPr>
                    <a:picLocks noChangeAspect="1"/>
                  </p:cNvPicPr>
                  <p:nvPr/>
                </p:nvPicPr>
                <p:blipFill>
                  <a:blip r:embed="rId6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67343" y="5181600"/>
                    <a:ext cx="781438" cy="4572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34" name="Agrupar 2047"/>
                <p:cNvGrpSpPr/>
                <p:nvPr/>
              </p:nvGrpSpPr>
              <p:grpSpPr>
                <a:xfrm>
                  <a:off x="5369610" y="4490808"/>
                  <a:ext cx="1134124" cy="571599"/>
                  <a:chOff x="5486400" y="4419600"/>
                  <a:chExt cx="1134124" cy="571599"/>
                </a:xfrm>
              </p:grpSpPr>
              <p:sp>
                <p:nvSpPr>
                  <p:cNvPr id="145" name="4 Rectángulo redondeado"/>
                  <p:cNvSpPr/>
                  <p:nvPr/>
                </p:nvSpPr>
                <p:spPr>
                  <a:xfrm>
                    <a:off x="5486400" y="44196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46" name="205 Imagen" descr="Logos lineas Aereas-05.png"/>
                  <p:cNvPicPr>
                    <a:picLocks noChangeAspect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96262" y="4495800"/>
                    <a:ext cx="914400" cy="4005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35" name="4 Rectángulo redondeado"/>
                <p:cNvSpPr/>
                <p:nvPr/>
              </p:nvSpPr>
              <p:spPr>
                <a:xfrm>
                  <a:off x="4191000" y="5715000"/>
                  <a:ext cx="1134124" cy="571599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grpSp>
              <p:nvGrpSpPr>
                <p:cNvPr id="136" name="Agrupar 2053"/>
                <p:cNvGrpSpPr/>
                <p:nvPr/>
              </p:nvGrpSpPr>
              <p:grpSpPr>
                <a:xfrm>
                  <a:off x="6547265" y="5105400"/>
                  <a:ext cx="1134124" cy="571599"/>
                  <a:chOff x="6781800" y="5105400"/>
                  <a:chExt cx="1134124" cy="571599"/>
                </a:xfrm>
              </p:grpSpPr>
              <p:sp>
                <p:nvSpPr>
                  <p:cNvPr id="143" name="4 Rectángulo redondeado"/>
                  <p:cNvSpPr/>
                  <p:nvPr/>
                </p:nvSpPr>
                <p:spPr>
                  <a:xfrm>
                    <a:off x="6781800" y="51054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44" name="Imagen 214" descr="Logos United y Continental-08.png"/>
                  <p:cNvPicPr>
                    <a:picLocks noChangeAspect="1"/>
                  </p:cNvPicPr>
                  <p:nvPr/>
                </p:nvPicPr>
                <p:blipFill rotWithShape="1">
                  <a:blip r:embed="rId8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6853562" y="5285594"/>
                    <a:ext cx="990600" cy="2112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137" name="Agrupar 7"/>
                <p:cNvGrpSpPr/>
                <p:nvPr/>
              </p:nvGrpSpPr>
              <p:grpSpPr>
                <a:xfrm>
                  <a:off x="4191000" y="4490808"/>
                  <a:ext cx="1134124" cy="1747547"/>
                  <a:chOff x="4191000" y="4419600"/>
                  <a:chExt cx="1134124" cy="1747547"/>
                </a:xfrm>
              </p:grpSpPr>
              <p:sp>
                <p:nvSpPr>
                  <p:cNvPr id="141" name="4 Rectángulo redondeado"/>
                  <p:cNvSpPr/>
                  <p:nvPr/>
                </p:nvSpPr>
                <p:spPr>
                  <a:xfrm>
                    <a:off x="4191000" y="4419600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42" name="83 Imagen" descr="spirit-logo.jpg"/>
                  <p:cNvPicPr>
                    <a:picLocks noChangeAspect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262764" y="5692037"/>
                    <a:ext cx="990599" cy="47511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8" name="Agrupar 2050"/>
                <p:cNvGrpSpPr/>
                <p:nvPr/>
              </p:nvGrpSpPr>
              <p:grpSpPr>
                <a:xfrm>
                  <a:off x="5369610" y="5715000"/>
                  <a:ext cx="1134124" cy="571599"/>
                  <a:chOff x="5486400" y="5829201"/>
                  <a:chExt cx="1134124" cy="571599"/>
                </a:xfrm>
              </p:grpSpPr>
              <p:sp>
                <p:nvSpPr>
                  <p:cNvPr id="139" name="4 Rectángulo redondeado"/>
                  <p:cNvSpPr/>
                  <p:nvPr/>
                </p:nvSpPr>
                <p:spPr>
                  <a:xfrm>
                    <a:off x="5486400" y="5829201"/>
                    <a:ext cx="1134124" cy="571599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6350"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s-SV" sz="1800" dirty="0">
                      <a:latin typeface="Arial" pitchFamily="34" charset="0"/>
                    </a:endParaRPr>
                  </a:p>
                </p:txBody>
              </p:sp>
              <p:pic>
                <p:nvPicPr>
                  <p:cNvPr id="140" name="Picture 4" descr="http://www.logodesignworks.com/blog/images/aero-mexico-airlines-logo-design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562600" y="5902014"/>
                    <a:ext cx="973914" cy="42597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=""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</p:grpSp>
          <p:pic>
            <p:nvPicPr>
              <p:cNvPr id="128" name="Picture 2" descr="http://www.fotos-top.com/items/aviones-de-avianca-7872.jp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4169" y="4870089"/>
                <a:ext cx="781936" cy="14973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9" name="4 Rectángulo redondeado"/>
              <p:cNvSpPr/>
              <p:nvPr/>
            </p:nvSpPr>
            <p:spPr>
              <a:xfrm>
                <a:off x="5789500" y="5710484"/>
                <a:ext cx="916101" cy="461715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pic>
            <p:nvPicPr>
              <p:cNvPr id="130" name="Picture 2" descr="Logo veca">
                <a:hlinkClick r:id="rId12"/>
              </p:cNvPr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28853" y="5826113"/>
                <a:ext cx="674538" cy="2669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55" name="Rectangle 197"/>
          <p:cNvSpPr/>
          <p:nvPr/>
        </p:nvSpPr>
        <p:spPr>
          <a:xfrm>
            <a:off x="6714075" y="6085693"/>
            <a:ext cx="2101001" cy="378514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>
              <a:defRPr/>
            </a:pPr>
            <a:r>
              <a:rPr lang="es-SV" sz="12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Vuelos </a:t>
            </a:r>
            <a:r>
              <a:rPr lang="es-SV" sz="1200" b="1" dirty="0" err="1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Charter</a:t>
            </a:r>
            <a:r>
              <a:rPr lang="es-SV" sz="1200" b="1" dirty="0" smtClean="0">
                <a:solidFill>
                  <a:srgbClr val="FFFFFF"/>
                </a:solidFill>
                <a:ea typeface="ＭＳ Ｐゴシック" pitchFamily="34" charset="-128"/>
                <a:cs typeface="Trebuchet MS"/>
              </a:rPr>
              <a:t> regulares</a:t>
            </a:r>
            <a:endParaRPr lang="es-SV" sz="1200" b="1" dirty="0">
              <a:solidFill>
                <a:srgbClr val="FFFFFF"/>
              </a:solidFill>
              <a:ea typeface="ＭＳ Ｐゴシック" pitchFamily="34" charset="-128"/>
              <a:cs typeface="Trebuchet MS"/>
            </a:endParaRPr>
          </a:p>
        </p:txBody>
      </p:sp>
      <p:grpSp>
        <p:nvGrpSpPr>
          <p:cNvPr id="158" name="Agrupar 2057"/>
          <p:cNvGrpSpPr/>
          <p:nvPr/>
        </p:nvGrpSpPr>
        <p:grpSpPr>
          <a:xfrm>
            <a:off x="7976450" y="6408323"/>
            <a:ext cx="542286" cy="162079"/>
            <a:chOff x="7257240" y="4495801"/>
            <a:chExt cx="1200960" cy="358944"/>
          </a:xfrm>
        </p:grpSpPr>
        <p:sp>
          <p:nvSpPr>
            <p:cNvPr id="159" name="4 Rectángulo redondeado"/>
            <p:cNvSpPr/>
            <p:nvPr/>
          </p:nvSpPr>
          <p:spPr>
            <a:xfrm>
              <a:off x="7257240" y="4495801"/>
              <a:ext cx="1200960" cy="358944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pic>
          <p:nvPicPr>
            <p:cNvPr id="160" name="Picture 2" descr="http://reviewairline.com/wp-content/uploads/logos/Air_Transat.gif"/>
            <p:cNvPicPr>
              <a:picLocks noChangeAspect="1" noChangeArrowheads="1"/>
            </p:cNvPicPr>
            <p:nvPr/>
          </p:nvPicPr>
          <p:blipFill rotWithShape="1"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836" t="27249" r="8140" b="29875"/>
            <a:stretch/>
          </p:blipFill>
          <p:spPr bwMode="auto">
            <a:xfrm>
              <a:off x="7352052" y="4567544"/>
              <a:ext cx="968008" cy="2489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1" name="Rectángulo 160"/>
          <p:cNvSpPr/>
          <p:nvPr/>
        </p:nvSpPr>
        <p:spPr>
          <a:xfrm>
            <a:off x="7552916" y="6530507"/>
            <a:ext cx="134555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(Montreal, </a:t>
            </a:r>
            <a:r>
              <a:rPr lang="en-US" sz="800" dirty="0" smtClean="0">
                <a:solidFill>
                  <a:schemeClr val="bg1"/>
                </a:solidFill>
                <a:cs typeface="Arial" pitchFamily="34" charset="0"/>
              </a:rPr>
              <a:t>Toronto</a:t>
            </a:r>
            <a:r>
              <a:rPr lang="en-US" sz="800" dirty="0">
                <a:solidFill>
                  <a:schemeClr val="bg1"/>
                </a:solidFill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1876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/>
          <a:stretch/>
        </p:blipFill>
        <p:spPr>
          <a:xfrm>
            <a:off x="0" y="0"/>
            <a:ext cx="9148981" cy="6858000"/>
          </a:xfrm>
          <a:prstGeom prst="rect">
            <a:avLst/>
          </a:prstGeom>
        </p:spPr>
      </p:pic>
      <p:pic>
        <p:nvPicPr>
          <p:cNvPr id="4" name="Imagen 3" descr="Sin título-2-0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6" t="14568" r="28664" b="53086"/>
          <a:stretch/>
        </p:blipFill>
        <p:spPr>
          <a:xfrm>
            <a:off x="846690" y="1910626"/>
            <a:ext cx="2480688" cy="249019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77173" y="299749"/>
            <a:ext cx="4190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SV" b="1" kern="0" dirty="0">
                <a:solidFill>
                  <a:schemeClr val="tx2"/>
                </a:solidFill>
              </a:rPr>
              <a:t>Es por eso que desde </a:t>
            </a:r>
            <a:r>
              <a:rPr lang="es-SV" b="1" kern="0" dirty="0" smtClean="0">
                <a:solidFill>
                  <a:schemeClr val="tx2"/>
                </a:solidFill>
              </a:rPr>
              <a:t>El </a:t>
            </a:r>
            <a:r>
              <a:rPr lang="es-SV" b="1" kern="0" dirty="0">
                <a:solidFill>
                  <a:schemeClr val="tx2"/>
                </a:solidFill>
              </a:rPr>
              <a:t>Salvador </a:t>
            </a:r>
            <a:r>
              <a:rPr lang="es-SV" b="1" kern="0" dirty="0" smtClean="0">
                <a:solidFill>
                  <a:schemeClr val="tx2"/>
                </a:solidFill>
              </a:rPr>
              <a:t/>
            </a:r>
            <a:br>
              <a:rPr lang="es-SV" b="1" kern="0" dirty="0" smtClean="0">
                <a:solidFill>
                  <a:schemeClr val="tx2"/>
                </a:solidFill>
              </a:rPr>
            </a:br>
            <a:r>
              <a:rPr lang="es-SV" b="1" kern="0" dirty="0" smtClean="0">
                <a:solidFill>
                  <a:schemeClr val="tx2"/>
                </a:solidFill>
              </a:rPr>
              <a:t>se </a:t>
            </a:r>
            <a:r>
              <a:rPr lang="es-SV" b="1" kern="0" dirty="0">
                <a:solidFill>
                  <a:schemeClr val="tx2"/>
                </a:solidFill>
              </a:rPr>
              <a:t>exporta </a:t>
            </a:r>
            <a:r>
              <a:rPr lang="es-SV" b="1" kern="0" dirty="0" smtClean="0">
                <a:solidFill>
                  <a:schemeClr val="tx2"/>
                </a:solidFill>
              </a:rPr>
              <a:t>diversidad</a:t>
            </a:r>
            <a:r>
              <a:rPr lang="es-SV" b="1" kern="0" dirty="0">
                <a:solidFill>
                  <a:schemeClr val="tx2"/>
                </a:solidFill>
              </a:rPr>
              <a:t> </a:t>
            </a:r>
            <a:r>
              <a:rPr lang="es-SV" b="1" kern="0" dirty="0" smtClean="0">
                <a:solidFill>
                  <a:schemeClr val="tx2"/>
                </a:solidFill>
              </a:rPr>
              <a:t>de </a:t>
            </a:r>
            <a:r>
              <a:rPr lang="es-SV" b="1" kern="0" dirty="0">
                <a:solidFill>
                  <a:schemeClr val="tx2"/>
                </a:solidFill>
              </a:rPr>
              <a:t>bienes </a:t>
            </a:r>
            <a:r>
              <a:rPr lang="es-SV" b="1" kern="0" dirty="0" smtClean="0">
                <a:solidFill>
                  <a:schemeClr val="tx2"/>
                </a:solidFill>
              </a:rPr>
              <a:t>y</a:t>
            </a:r>
            <a:br>
              <a:rPr lang="es-SV" b="1" kern="0" dirty="0" smtClean="0">
                <a:solidFill>
                  <a:schemeClr val="tx2"/>
                </a:solidFill>
              </a:rPr>
            </a:br>
            <a:r>
              <a:rPr lang="es-SV" b="1" kern="0" dirty="0" smtClean="0">
                <a:solidFill>
                  <a:schemeClr val="tx2"/>
                </a:solidFill>
              </a:rPr>
              <a:t>servicios </a:t>
            </a:r>
            <a:r>
              <a:rPr lang="es-SV" b="1" kern="0" dirty="0">
                <a:solidFill>
                  <a:schemeClr val="tx2"/>
                </a:solidFill>
              </a:rPr>
              <a:t>a diferentes mercados</a:t>
            </a:r>
          </a:p>
        </p:txBody>
      </p:sp>
      <p:pic>
        <p:nvPicPr>
          <p:cNvPr id="47" name="Imagen 46" descr="1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b="72186"/>
          <a:stretch/>
        </p:blipFill>
        <p:spPr>
          <a:xfrm>
            <a:off x="1" y="3480215"/>
            <a:ext cx="9144000" cy="1982836"/>
          </a:xfrm>
          <a:prstGeom prst="rect">
            <a:avLst/>
          </a:prstGeom>
        </p:spPr>
      </p:pic>
      <p:sp>
        <p:nvSpPr>
          <p:cNvPr id="48" name="Rectángulo 47"/>
          <p:cNvSpPr/>
          <p:nvPr/>
        </p:nvSpPr>
        <p:spPr>
          <a:xfrm>
            <a:off x="821264" y="5086080"/>
            <a:ext cx="78655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b="1" dirty="0">
                <a:solidFill>
                  <a:schemeClr val="bg1"/>
                </a:solidFill>
              </a:rPr>
              <a:t>Exportaciones de bienes </a:t>
            </a:r>
            <a:r>
              <a:rPr lang="es-SV" b="1" dirty="0" smtClean="0">
                <a:solidFill>
                  <a:schemeClr val="bg1"/>
                </a:solidFill>
              </a:rPr>
              <a:t>de </a:t>
            </a:r>
            <a:r>
              <a:rPr lang="es-SV" b="1" dirty="0">
                <a:solidFill>
                  <a:schemeClr val="bg1"/>
                </a:solidFill>
              </a:rPr>
              <a:t>El Salvador </a:t>
            </a:r>
            <a:r>
              <a:rPr lang="es-SV" b="1" dirty="0" smtClean="0">
                <a:solidFill>
                  <a:schemeClr val="bg1"/>
                </a:solidFill>
              </a:rPr>
              <a:t>(</a:t>
            </a:r>
            <a:r>
              <a:rPr lang="es-SV" b="1" dirty="0">
                <a:solidFill>
                  <a:schemeClr val="bg1"/>
                </a:solidFill>
              </a:rPr>
              <a:t>2015)</a:t>
            </a:r>
          </a:p>
          <a:p>
            <a:pPr algn="ctr"/>
            <a:r>
              <a:rPr lang="es-SV" sz="3000" b="1" dirty="0">
                <a:solidFill>
                  <a:schemeClr val="bg1"/>
                </a:solidFill>
              </a:rPr>
              <a:t>USD $5,484.9 </a:t>
            </a:r>
            <a:r>
              <a:rPr lang="es-SV" dirty="0" smtClean="0">
                <a:solidFill>
                  <a:schemeClr val="bg1"/>
                </a:solidFill>
              </a:rPr>
              <a:t>millones</a:t>
            </a:r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2298980" y="3021415"/>
            <a:ext cx="13455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bg1"/>
                </a:solidFill>
                <a:cs typeface="Arial" pitchFamily="34" charset="0"/>
              </a:rPr>
              <a:t>CONFECCIÓN </a:t>
            </a:r>
          </a:p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bg1"/>
                </a:solidFill>
                <a:cs typeface="Arial" pitchFamily="34" charset="0"/>
              </a:rPr>
              <a:t>41%</a:t>
            </a:r>
            <a:endParaRPr lang="en-US" sz="1000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50" name="Rectángulo 49"/>
          <p:cNvSpPr/>
          <p:nvPr/>
        </p:nvSpPr>
        <p:spPr>
          <a:xfrm>
            <a:off x="2654602" y="1559693"/>
            <a:ext cx="134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OTROS SECTORES 4%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2540627" y="4235372"/>
            <a:ext cx="134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AGROINDUSTRIA 13%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52" name="Rectángulo 51"/>
          <p:cNvSpPr/>
          <p:nvPr/>
        </p:nvSpPr>
        <p:spPr>
          <a:xfrm>
            <a:off x="542494" y="4415903"/>
            <a:ext cx="1345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ALIMENTOS Y BEBIDAS 8%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1981827" y="1761067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/>
          <p:cNvCxnSpPr/>
          <p:nvPr/>
        </p:nvCxnSpPr>
        <p:spPr>
          <a:xfrm>
            <a:off x="1973360" y="1769534"/>
            <a:ext cx="93070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2298980" y="4233333"/>
            <a:ext cx="0" cy="210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1811867" y="1559693"/>
            <a:ext cx="8467" cy="4807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recto 60"/>
          <p:cNvCxnSpPr/>
          <p:nvPr/>
        </p:nvCxnSpPr>
        <p:spPr>
          <a:xfrm>
            <a:off x="1371878" y="1559693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onector recto 62"/>
          <p:cNvCxnSpPr/>
          <p:nvPr/>
        </p:nvCxnSpPr>
        <p:spPr>
          <a:xfrm>
            <a:off x="2298980" y="4444031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cto 64"/>
          <p:cNvCxnSpPr/>
          <p:nvPr/>
        </p:nvCxnSpPr>
        <p:spPr>
          <a:xfrm>
            <a:off x="1630113" y="4233333"/>
            <a:ext cx="0" cy="2106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cto 65"/>
          <p:cNvCxnSpPr/>
          <p:nvPr/>
        </p:nvCxnSpPr>
        <p:spPr>
          <a:xfrm>
            <a:off x="846690" y="3937000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Rectángulo 66"/>
          <p:cNvSpPr/>
          <p:nvPr/>
        </p:nvSpPr>
        <p:spPr>
          <a:xfrm>
            <a:off x="186638" y="1608880"/>
            <a:ext cx="134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METAL MECÁNICA  5%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cxnSp>
        <p:nvCxnSpPr>
          <p:cNvPr id="68" name="Conector recto 67"/>
          <p:cNvCxnSpPr/>
          <p:nvPr/>
        </p:nvCxnSpPr>
        <p:spPr>
          <a:xfrm flipV="1">
            <a:off x="1587500" y="1902160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cto 68"/>
          <p:cNvCxnSpPr/>
          <p:nvPr/>
        </p:nvCxnSpPr>
        <p:spPr>
          <a:xfrm>
            <a:off x="1147233" y="1910627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cto 69"/>
          <p:cNvCxnSpPr/>
          <p:nvPr/>
        </p:nvCxnSpPr>
        <p:spPr>
          <a:xfrm flipV="1">
            <a:off x="1286957" y="2266226"/>
            <a:ext cx="0" cy="279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cto 70"/>
          <p:cNvCxnSpPr/>
          <p:nvPr/>
        </p:nvCxnSpPr>
        <p:spPr>
          <a:xfrm>
            <a:off x="846690" y="2274693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cto 72"/>
          <p:cNvCxnSpPr/>
          <p:nvPr/>
        </p:nvCxnSpPr>
        <p:spPr>
          <a:xfrm>
            <a:off x="635047" y="2698026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Conector recto 73"/>
          <p:cNvCxnSpPr/>
          <p:nvPr/>
        </p:nvCxnSpPr>
        <p:spPr>
          <a:xfrm>
            <a:off x="542494" y="3035508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cto 74"/>
          <p:cNvCxnSpPr/>
          <p:nvPr/>
        </p:nvCxnSpPr>
        <p:spPr>
          <a:xfrm>
            <a:off x="542494" y="3483080"/>
            <a:ext cx="448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ángulo 75"/>
          <p:cNvSpPr/>
          <p:nvPr/>
        </p:nvSpPr>
        <p:spPr>
          <a:xfrm>
            <a:off x="208081" y="1968517"/>
            <a:ext cx="1773746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lnSpc>
                <a:spcPct val="6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MAQUINARIA </a:t>
            </a:r>
          </a:p>
          <a:p>
            <a:pPr defTabSz="981075" eaLnBrk="0" hangingPunct="0">
              <a:lnSpc>
                <a:spcPct val="6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Y APARATOS 5%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121711" y="2345571"/>
            <a:ext cx="13455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INDUSTRIAS QUÍMICAS 5%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158536" y="2737520"/>
            <a:ext cx="1345551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lnSpc>
                <a:spcPct val="7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PAPEL Y </a:t>
            </a:r>
          </a:p>
          <a:p>
            <a:pPr defTabSz="981075" eaLnBrk="0" hangingPunct="0">
              <a:lnSpc>
                <a:spcPct val="5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CARTÓN 5%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55683" y="3273769"/>
            <a:ext cx="134555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TEXTILES 6%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208081" y="3658048"/>
            <a:ext cx="1345551" cy="32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lnSpc>
                <a:spcPct val="5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PLÁSTICOS Y </a:t>
            </a:r>
          </a:p>
          <a:p>
            <a:pPr defTabSz="981075" eaLnBrk="0" hangingPunct="0">
              <a:lnSpc>
                <a:spcPct val="50000"/>
              </a:lnSpc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CAUCHO 6%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410634" y="1336810"/>
            <a:ext cx="186203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81075" eaLnBrk="0" hangingPunct="0">
              <a:spcBef>
                <a:spcPct val="40000"/>
              </a:spcBef>
              <a:buClr>
                <a:schemeClr val="tx1"/>
              </a:buClr>
              <a:defRPr/>
            </a:pPr>
            <a:r>
              <a:rPr lang="en-US" sz="1000" dirty="0" smtClean="0">
                <a:solidFill>
                  <a:schemeClr val="tx2"/>
                </a:solidFill>
                <a:cs typeface="Arial" pitchFamily="34" charset="0"/>
              </a:rPr>
              <a:t>PRODUCTOS MINERALES 2%</a:t>
            </a:r>
            <a:endParaRPr lang="en-US" sz="10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9" name="Elipse 18"/>
          <p:cNvSpPr/>
          <p:nvPr/>
        </p:nvSpPr>
        <p:spPr>
          <a:xfrm>
            <a:off x="1953409" y="1993902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7" name="Elipse 86"/>
          <p:cNvSpPr/>
          <p:nvPr/>
        </p:nvSpPr>
        <p:spPr>
          <a:xfrm>
            <a:off x="1783449" y="2006602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8" name="Elipse 87"/>
          <p:cNvSpPr/>
          <p:nvPr/>
        </p:nvSpPr>
        <p:spPr>
          <a:xfrm>
            <a:off x="1559082" y="2153142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9" name="Elipse 88"/>
          <p:cNvSpPr/>
          <p:nvPr/>
        </p:nvSpPr>
        <p:spPr>
          <a:xfrm>
            <a:off x="1258539" y="2517208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Elipse 89"/>
          <p:cNvSpPr/>
          <p:nvPr/>
        </p:nvSpPr>
        <p:spPr>
          <a:xfrm>
            <a:off x="1083781" y="2669608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Elipse 90"/>
          <p:cNvSpPr/>
          <p:nvPr/>
        </p:nvSpPr>
        <p:spPr>
          <a:xfrm>
            <a:off x="962810" y="3007090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Elipse 91"/>
          <p:cNvSpPr/>
          <p:nvPr/>
        </p:nvSpPr>
        <p:spPr>
          <a:xfrm>
            <a:off x="954971" y="3463154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Elipse 92"/>
          <p:cNvSpPr/>
          <p:nvPr/>
        </p:nvSpPr>
        <p:spPr>
          <a:xfrm>
            <a:off x="1267006" y="3893312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Elipse 93"/>
          <p:cNvSpPr/>
          <p:nvPr/>
        </p:nvSpPr>
        <p:spPr>
          <a:xfrm>
            <a:off x="1602729" y="4180730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5" name="Elipse 94"/>
          <p:cNvSpPr/>
          <p:nvPr/>
        </p:nvSpPr>
        <p:spPr>
          <a:xfrm>
            <a:off x="2270562" y="4180730"/>
            <a:ext cx="56836" cy="5683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97" name="23 Grupo"/>
          <p:cNvGrpSpPr/>
          <p:nvPr/>
        </p:nvGrpSpPr>
        <p:grpSpPr>
          <a:xfrm>
            <a:off x="5605338" y="688162"/>
            <a:ext cx="2209588" cy="6129081"/>
            <a:chOff x="6674240" y="1699936"/>
            <a:chExt cx="2209588" cy="6129081"/>
          </a:xfrm>
        </p:grpSpPr>
        <p:sp>
          <p:nvSpPr>
            <p:cNvPr id="99" name="22 CuadroTexto"/>
            <p:cNvSpPr txBox="1"/>
            <p:nvPr/>
          </p:nvSpPr>
          <p:spPr>
            <a:xfrm>
              <a:off x="6676019" y="1699936"/>
              <a:ext cx="21782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1" name="24 CuadroTexto"/>
            <p:cNvSpPr txBox="1"/>
            <p:nvPr/>
          </p:nvSpPr>
          <p:spPr>
            <a:xfrm>
              <a:off x="6674240" y="2231500"/>
              <a:ext cx="21782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3" name="28 CuadroTexto"/>
            <p:cNvSpPr txBox="1"/>
            <p:nvPr/>
          </p:nvSpPr>
          <p:spPr>
            <a:xfrm>
              <a:off x="6684380" y="2753597"/>
              <a:ext cx="21782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" name="30 CuadroTexto"/>
            <p:cNvSpPr txBox="1"/>
            <p:nvPr/>
          </p:nvSpPr>
          <p:spPr>
            <a:xfrm>
              <a:off x="6705599" y="3258422"/>
              <a:ext cx="21782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32 CuadroTexto"/>
            <p:cNvSpPr txBox="1"/>
            <p:nvPr/>
          </p:nvSpPr>
          <p:spPr>
            <a:xfrm>
              <a:off x="6741579" y="7392610"/>
              <a:ext cx="8229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000" b="1" dirty="0">
                  <a:solidFill>
                    <a:schemeClr val="bg1"/>
                  </a:solidFill>
                </a:rPr>
                <a:t>Canadá 1%</a:t>
              </a:r>
              <a:endParaRPr lang="es-SV" sz="1000" dirty="0">
                <a:solidFill>
                  <a:schemeClr val="bg1"/>
                </a:solidFill>
              </a:endParaRPr>
            </a:p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1" name="34 CuadroTexto"/>
            <p:cNvSpPr txBox="1"/>
            <p:nvPr/>
          </p:nvSpPr>
          <p:spPr>
            <a:xfrm>
              <a:off x="7633843" y="7428907"/>
              <a:ext cx="8260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SV" sz="1000" b="1" dirty="0">
                  <a:solidFill>
                    <a:schemeClr val="bg1"/>
                  </a:solidFill>
                </a:rPr>
                <a:t>China 1%</a:t>
              </a:r>
              <a:endParaRPr lang="es-SV" sz="1000" dirty="0">
                <a:solidFill>
                  <a:schemeClr val="bg1"/>
                </a:solidFill>
              </a:endParaRPr>
            </a:p>
            <a:p>
              <a:endParaRPr lang="es-SV" sz="10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2" name="35 CuadroTexto"/>
          <p:cNvSpPr txBox="1"/>
          <p:nvPr/>
        </p:nvSpPr>
        <p:spPr>
          <a:xfrm>
            <a:off x="7959092" y="6398364"/>
            <a:ext cx="11277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  <a:latin typeface="+mj-lt"/>
              </a:rPr>
              <a:t>Otros países 7%</a:t>
            </a:r>
            <a:endParaRPr lang="es-SV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3" name="31 CuadroTexto"/>
          <p:cNvSpPr txBox="1"/>
          <p:nvPr/>
        </p:nvSpPr>
        <p:spPr>
          <a:xfrm>
            <a:off x="7276688" y="6405925"/>
            <a:ext cx="822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>
                <a:solidFill>
                  <a:schemeClr val="bg1"/>
                </a:solidFill>
              </a:rPr>
              <a:t>España 1%</a:t>
            </a:r>
            <a:endParaRPr lang="es-SV" sz="1000" dirty="0">
              <a:solidFill>
                <a:schemeClr val="bg1"/>
              </a:solidFill>
            </a:endParaRPr>
          </a:p>
          <a:p>
            <a:endParaRPr lang="es-SV" sz="1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196528" y="6406236"/>
            <a:ext cx="124947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000" b="1" dirty="0">
                <a:solidFill>
                  <a:schemeClr val="bg1"/>
                </a:solidFill>
              </a:rPr>
              <a:t>Estados Unidos 47%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546657" y="6406236"/>
            <a:ext cx="12236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000" b="1" dirty="0">
                <a:solidFill>
                  <a:schemeClr val="bg1"/>
                </a:solidFill>
              </a:rPr>
              <a:t>Centroamérica 39%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2936678" y="6405634"/>
            <a:ext cx="8034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000" b="1" dirty="0">
                <a:solidFill>
                  <a:schemeClr val="bg1"/>
                </a:solidFill>
              </a:rPr>
              <a:t>Panamá 2%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727428" y="6405634"/>
            <a:ext cx="12759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</a:rPr>
              <a:t>Rep. </a:t>
            </a:r>
            <a:r>
              <a:rPr lang="es-SV" sz="1000" b="1" dirty="0">
                <a:solidFill>
                  <a:schemeClr val="bg1"/>
                </a:solidFill>
              </a:rPr>
              <a:t>Dominicana 2%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123" name="25 CuadroTexto"/>
          <p:cNvSpPr txBox="1"/>
          <p:nvPr/>
        </p:nvSpPr>
        <p:spPr>
          <a:xfrm>
            <a:off x="5003388" y="6391733"/>
            <a:ext cx="8161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  <a:latin typeface="+mj-lt"/>
              </a:rPr>
              <a:t>México 1%</a:t>
            </a:r>
            <a:endParaRPr lang="es-SV" sz="1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5" name="Imagen 24" descr="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5" r="44074" b="21728"/>
          <a:stretch/>
        </p:blipFill>
        <p:spPr>
          <a:xfrm>
            <a:off x="-154332" y="5905237"/>
            <a:ext cx="4963459" cy="551855"/>
          </a:xfrm>
          <a:prstGeom prst="rect">
            <a:avLst/>
          </a:prstGeom>
        </p:spPr>
      </p:pic>
      <p:pic>
        <p:nvPicPr>
          <p:cNvPr id="58" name="Imagen 57" descr="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3" t="69880" r="18362" b="22073"/>
          <a:stretch/>
        </p:blipFill>
        <p:spPr>
          <a:xfrm>
            <a:off x="4867491" y="5867081"/>
            <a:ext cx="2362200" cy="551855"/>
          </a:xfrm>
          <a:prstGeom prst="rect">
            <a:avLst/>
          </a:prstGeom>
        </p:spPr>
      </p:pic>
      <p:pic>
        <p:nvPicPr>
          <p:cNvPr id="59" name="Imagen 58" descr="6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09" t="69880" r="8869" b="22073"/>
          <a:stretch/>
        </p:blipFill>
        <p:spPr>
          <a:xfrm>
            <a:off x="7236168" y="5865278"/>
            <a:ext cx="578758" cy="55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556316" y="992485"/>
            <a:ext cx="635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srgbClr val="1F497D"/>
                </a:solidFill>
              </a:rPr>
              <a:t>Todo lo anterior ha impulsado a que importantes compañías multinacionales elijan a </a:t>
            </a:r>
            <a:r>
              <a:rPr lang="es-SV" b="1" kern="0" dirty="0">
                <a:solidFill>
                  <a:srgbClr val="E46C0A"/>
                </a:solidFill>
              </a:rPr>
              <a:t>El Salvador </a:t>
            </a:r>
            <a:r>
              <a:rPr lang="es-SV" b="1" kern="0" dirty="0">
                <a:solidFill>
                  <a:srgbClr val="1F497D"/>
                </a:solidFill>
              </a:rPr>
              <a:t>como destino de inversión</a:t>
            </a:r>
          </a:p>
        </p:txBody>
      </p:sp>
      <p:grpSp>
        <p:nvGrpSpPr>
          <p:cNvPr id="13" name="71 Grupo"/>
          <p:cNvGrpSpPr/>
          <p:nvPr/>
        </p:nvGrpSpPr>
        <p:grpSpPr>
          <a:xfrm>
            <a:off x="553514" y="2145091"/>
            <a:ext cx="8070490" cy="1643029"/>
            <a:chOff x="406494" y="2550054"/>
            <a:chExt cx="8070490" cy="1643029"/>
          </a:xfrm>
        </p:grpSpPr>
        <p:grpSp>
          <p:nvGrpSpPr>
            <p:cNvPr id="14" name="Agrupar 79"/>
            <p:cNvGrpSpPr/>
            <p:nvPr/>
          </p:nvGrpSpPr>
          <p:grpSpPr>
            <a:xfrm>
              <a:off x="406494" y="2550054"/>
              <a:ext cx="8070490" cy="1643029"/>
              <a:chOff x="540110" y="4191000"/>
              <a:chExt cx="8070490" cy="1643029"/>
            </a:xfrm>
            <a:effectLst/>
          </p:grpSpPr>
          <p:grpSp>
            <p:nvGrpSpPr>
              <p:cNvPr id="16" name="Agrupar 65"/>
              <p:cNvGrpSpPr/>
              <p:nvPr/>
            </p:nvGrpSpPr>
            <p:grpSpPr>
              <a:xfrm>
                <a:off x="2865584" y="4759959"/>
                <a:ext cx="1094070" cy="504421"/>
                <a:chOff x="2892972" y="4800550"/>
                <a:chExt cx="1094070" cy="504421"/>
              </a:xfrm>
            </p:grpSpPr>
            <p:sp>
              <p:nvSpPr>
                <p:cNvPr id="63" name="67 Rectángulo redondeado"/>
                <p:cNvSpPr/>
                <p:nvPr/>
              </p:nvSpPr>
              <p:spPr>
                <a:xfrm>
                  <a:off x="2892972" y="4800550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64" name="72 Imagen" descr="LOGOS EMPRE VECTOR-20.png"/>
                <p:cNvPicPr>
                  <a:picLocks noChangeAspect="1"/>
                </p:cNvPicPr>
                <p:nvPr/>
              </p:nvPicPr>
              <p:blipFill>
                <a:blip r:embed="rId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84714" y="4824489"/>
                  <a:ext cx="710586" cy="4398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7" name="Agrupar 73"/>
              <p:cNvGrpSpPr/>
              <p:nvPr/>
            </p:nvGrpSpPr>
            <p:grpSpPr>
              <a:xfrm>
                <a:off x="6353795" y="5329608"/>
                <a:ext cx="1094070" cy="504421"/>
                <a:chOff x="6366232" y="5339854"/>
                <a:chExt cx="1094070" cy="504421"/>
              </a:xfrm>
            </p:grpSpPr>
            <p:sp>
              <p:nvSpPr>
                <p:cNvPr id="61" name="65 Rectángulo redondeado"/>
                <p:cNvSpPr/>
                <p:nvPr/>
              </p:nvSpPr>
              <p:spPr>
                <a:xfrm>
                  <a:off x="6366232" y="5339854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62" name="81 Imagen" descr="LOGOS EMPRE VECTOR-65.png"/>
                <p:cNvPicPr>
                  <a:picLocks noChangeAspect="1"/>
                </p:cNvPicPr>
                <p:nvPr/>
              </p:nvPicPr>
              <p:blipFill>
                <a:blip r:embed="rId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71349" y="5487794"/>
                  <a:ext cx="1087318" cy="2269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8" name="63 Rectángulo redondeado"/>
              <p:cNvSpPr/>
              <p:nvPr/>
            </p:nvSpPr>
            <p:spPr>
              <a:xfrm>
                <a:off x="6353795" y="4191000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19" name="Agrupar 64"/>
              <p:cNvGrpSpPr/>
              <p:nvPr/>
            </p:nvGrpSpPr>
            <p:grpSpPr>
              <a:xfrm>
                <a:off x="2865584" y="5329608"/>
                <a:ext cx="1094070" cy="504421"/>
                <a:chOff x="2940910" y="5339854"/>
                <a:chExt cx="1094070" cy="504421"/>
              </a:xfrm>
            </p:grpSpPr>
            <p:sp>
              <p:nvSpPr>
                <p:cNvPr id="59" name="61 Rectángulo redondeado"/>
                <p:cNvSpPr/>
                <p:nvPr/>
              </p:nvSpPr>
              <p:spPr>
                <a:xfrm>
                  <a:off x="2940910" y="5339854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60" name="86 Imagen" descr="LOGOS EMPRE VECTOR-39.png"/>
                <p:cNvPicPr>
                  <a:picLocks noChangeAspect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7375" y="5431964"/>
                  <a:ext cx="1004621" cy="3278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0" name="59 Rectángulo redondeado"/>
              <p:cNvSpPr/>
              <p:nvPr/>
            </p:nvSpPr>
            <p:spPr>
              <a:xfrm>
                <a:off x="5191058" y="5329608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21" name="Agrupar 69"/>
              <p:cNvGrpSpPr/>
              <p:nvPr/>
            </p:nvGrpSpPr>
            <p:grpSpPr>
              <a:xfrm>
                <a:off x="4028321" y="4191000"/>
                <a:ext cx="1094070" cy="504421"/>
                <a:chOff x="4087911" y="4212037"/>
                <a:chExt cx="1094070" cy="504421"/>
              </a:xfrm>
            </p:grpSpPr>
            <p:sp>
              <p:nvSpPr>
                <p:cNvPr id="57" name="57 Rectángulo redondeado"/>
                <p:cNvSpPr/>
                <p:nvPr/>
              </p:nvSpPr>
              <p:spPr>
                <a:xfrm>
                  <a:off x="4087911" y="4212037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58" name="97 Imagen" descr="LOGOS EMPRE VECTOR-16.png"/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01544" y="4301582"/>
                  <a:ext cx="871387" cy="282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2" name="55 Rectángulo redondeado"/>
              <p:cNvSpPr/>
              <p:nvPr/>
            </p:nvSpPr>
            <p:spPr>
              <a:xfrm>
                <a:off x="2865584" y="4191000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sp>
            <p:nvSpPr>
              <p:cNvPr id="23" name="53 Rectángulo redondeado"/>
              <p:cNvSpPr/>
              <p:nvPr/>
            </p:nvSpPr>
            <p:spPr>
              <a:xfrm>
                <a:off x="540110" y="4759959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24" name="Agrupar 76"/>
              <p:cNvGrpSpPr/>
              <p:nvPr/>
            </p:nvGrpSpPr>
            <p:grpSpPr>
              <a:xfrm>
                <a:off x="7516530" y="4191000"/>
                <a:ext cx="1094070" cy="504421"/>
                <a:chOff x="7504860" y="4198528"/>
                <a:chExt cx="1094070" cy="504421"/>
              </a:xfrm>
            </p:grpSpPr>
            <p:sp>
              <p:nvSpPr>
                <p:cNvPr id="55" name="51 Rectángulo redondeado"/>
                <p:cNvSpPr/>
                <p:nvPr/>
              </p:nvSpPr>
              <p:spPr>
                <a:xfrm>
                  <a:off x="7504860" y="4198528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56" name="104 Imagen" descr="LOGOS EMPRE VECTOR-04.png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90927" y="4280184"/>
                  <a:ext cx="924986" cy="3754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25" name="49 Rectángulo redondeado"/>
              <p:cNvSpPr/>
              <p:nvPr/>
            </p:nvSpPr>
            <p:spPr>
              <a:xfrm>
                <a:off x="7516530" y="5329608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26" name="Agrupar 74"/>
              <p:cNvGrpSpPr/>
              <p:nvPr/>
            </p:nvGrpSpPr>
            <p:grpSpPr>
              <a:xfrm>
                <a:off x="6353795" y="4759959"/>
                <a:ext cx="1094070" cy="504421"/>
                <a:chOff x="6330810" y="4770563"/>
                <a:chExt cx="1094070" cy="504421"/>
              </a:xfrm>
            </p:grpSpPr>
            <p:sp>
              <p:nvSpPr>
                <p:cNvPr id="53" name="47 Rectángulo redondeado"/>
                <p:cNvSpPr/>
                <p:nvPr/>
              </p:nvSpPr>
              <p:spPr>
                <a:xfrm>
                  <a:off x="6330810" y="4770563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54" name="117 Imagen" descr="logopettenati1.tif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32554" y="4913695"/>
                  <a:ext cx="908140" cy="2199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7" name="Agrupar 77"/>
              <p:cNvGrpSpPr/>
              <p:nvPr/>
            </p:nvGrpSpPr>
            <p:grpSpPr>
              <a:xfrm>
                <a:off x="7516530" y="4759959"/>
                <a:ext cx="1094070" cy="504421"/>
                <a:chOff x="7478130" y="4759959"/>
                <a:chExt cx="1094070" cy="504421"/>
              </a:xfrm>
            </p:grpSpPr>
            <p:sp>
              <p:nvSpPr>
                <p:cNvPr id="51" name="45 Rectángulo redondeado"/>
                <p:cNvSpPr/>
                <p:nvPr/>
              </p:nvSpPr>
              <p:spPr>
                <a:xfrm>
                  <a:off x="7478130" y="4759959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52" name="118 Imagen" descr="logo Hanes brand.gif"/>
                <p:cNvPicPr>
                  <a:picLocks noChangeAspect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549245" y="4876315"/>
                  <a:ext cx="957146" cy="2941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8" name="Agrupar 70"/>
              <p:cNvGrpSpPr/>
              <p:nvPr/>
            </p:nvGrpSpPr>
            <p:grpSpPr>
              <a:xfrm>
                <a:off x="5191058" y="4191000"/>
                <a:ext cx="1094070" cy="504421"/>
                <a:chOff x="5229102" y="4199476"/>
                <a:chExt cx="1094070" cy="504421"/>
              </a:xfrm>
            </p:grpSpPr>
            <p:sp>
              <p:nvSpPr>
                <p:cNvPr id="49" name="43 Rectángulo redondeado"/>
                <p:cNvSpPr/>
                <p:nvPr/>
              </p:nvSpPr>
              <p:spPr>
                <a:xfrm>
                  <a:off x="5229102" y="4199476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50" name="120 Imagen" descr="Logo RedFox.tif"/>
                <p:cNvPicPr>
                  <a:picLocks noChangeAspect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01748" y="4248430"/>
                  <a:ext cx="955615" cy="39646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7" name="41 Rectángulo redondeado"/>
              <p:cNvSpPr/>
              <p:nvPr/>
            </p:nvSpPr>
            <p:spPr>
              <a:xfrm>
                <a:off x="1702847" y="4191000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30" name="Agrupar 71"/>
              <p:cNvGrpSpPr/>
              <p:nvPr/>
            </p:nvGrpSpPr>
            <p:grpSpPr>
              <a:xfrm>
                <a:off x="5191058" y="4759959"/>
                <a:ext cx="1094070" cy="504421"/>
                <a:chOff x="5178306" y="4783886"/>
                <a:chExt cx="1094070" cy="504421"/>
              </a:xfrm>
            </p:grpSpPr>
            <p:sp>
              <p:nvSpPr>
                <p:cNvPr id="45" name="39 Rectángulo redondeado"/>
                <p:cNvSpPr/>
                <p:nvPr/>
              </p:nvSpPr>
              <p:spPr>
                <a:xfrm>
                  <a:off x="5178306" y="4783886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46" name="Picture 12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19639" y="4972660"/>
                  <a:ext cx="1018404" cy="1709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31" name="Agrupar 68"/>
              <p:cNvGrpSpPr/>
              <p:nvPr/>
            </p:nvGrpSpPr>
            <p:grpSpPr>
              <a:xfrm>
                <a:off x="4028321" y="4759959"/>
                <a:ext cx="1094070" cy="504421"/>
                <a:chOff x="4020154" y="4789496"/>
                <a:chExt cx="1094070" cy="504421"/>
              </a:xfrm>
            </p:grpSpPr>
            <p:sp>
              <p:nvSpPr>
                <p:cNvPr id="43" name="37 Rectángulo redondeado"/>
                <p:cNvSpPr/>
                <p:nvPr/>
              </p:nvSpPr>
              <p:spPr>
                <a:xfrm>
                  <a:off x="4020154" y="4789496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44" name="Picture 17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9054" y="4853145"/>
                  <a:ext cx="960210" cy="3866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2" name="35 Rectángulo redondeado"/>
              <p:cNvSpPr/>
              <p:nvPr/>
            </p:nvSpPr>
            <p:spPr>
              <a:xfrm>
                <a:off x="4028321" y="5329608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sp>
            <p:nvSpPr>
              <p:cNvPr id="33" name="33 Rectángulo redondeado"/>
              <p:cNvSpPr/>
              <p:nvPr/>
            </p:nvSpPr>
            <p:spPr>
              <a:xfrm>
                <a:off x="1702847" y="4759959"/>
                <a:ext cx="1094070" cy="504421"/>
              </a:xfrm>
              <a:prstGeom prst="roundRect">
                <a:avLst/>
              </a:prstGeom>
              <a:solidFill>
                <a:schemeClr val="bg1"/>
              </a:solidFill>
              <a:ln w="63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s-SV" sz="1800" dirty="0">
                  <a:latin typeface="Arial" pitchFamily="34" charset="0"/>
                </a:endParaRPr>
              </a:p>
            </p:txBody>
          </p:sp>
          <p:grpSp>
            <p:nvGrpSpPr>
              <p:cNvPr id="34" name="Agrupar 52"/>
              <p:cNvGrpSpPr/>
              <p:nvPr/>
            </p:nvGrpSpPr>
            <p:grpSpPr>
              <a:xfrm>
                <a:off x="540110" y="4191000"/>
                <a:ext cx="1094070" cy="504421"/>
                <a:chOff x="540110" y="4191000"/>
                <a:chExt cx="1094070" cy="504421"/>
              </a:xfrm>
            </p:grpSpPr>
            <p:sp>
              <p:nvSpPr>
                <p:cNvPr id="41" name="31 Rectángulo redondeado"/>
                <p:cNvSpPr/>
                <p:nvPr/>
              </p:nvSpPr>
              <p:spPr>
                <a:xfrm>
                  <a:off x="540110" y="4191000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42" name="Picture 2" descr="\\pullus\vbandak$\2013\My Pictures\Nanyang Footwear.jpg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709103" y="4263515"/>
                  <a:ext cx="736620" cy="419530"/>
                </a:xfrm>
                <a:prstGeom prst="rect">
                  <a:avLst/>
                </a:prstGeom>
                <a:grpFill/>
                <a:ln w="6350">
                  <a:noFill/>
                </a:ln>
                <a:extLst/>
              </p:spPr>
            </p:pic>
          </p:grpSp>
          <p:grpSp>
            <p:nvGrpSpPr>
              <p:cNvPr id="35" name="Agrupar 6"/>
              <p:cNvGrpSpPr/>
              <p:nvPr/>
            </p:nvGrpSpPr>
            <p:grpSpPr>
              <a:xfrm>
                <a:off x="540110" y="5329608"/>
                <a:ext cx="1094070" cy="504421"/>
                <a:chOff x="608348" y="5318610"/>
                <a:chExt cx="1094070" cy="504421"/>
              </a:xfrm>
            </p:grpSpPr>
            <p:sp>
              <p:nvSpPr>
                <p:cNvPr id="39" name="29 Rectángulo redondeado"/>
                <p:cNvSpPr/>
                <p:nvPr/>
              </p:nvSpPr>
              <p:spPr>
                <a:xfrm>
                  <a:off x="608348" y="5318610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40" name="Picture 2" descr="http://www.fotos-top.com/items/aviones-de-avianca-7872.jpg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0903" y="5492696"/>
                  <a:ext cx="935706" cy="16390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6" name="Agrupar 53"/>
              <p:cNvGrpSpPr/>
              <p:nvPr/>
            </p:nvGrpSpPr>
            <p:grpSpPr>
              <a:xfrm>
                <a:off x="1702847" y="5329608"/>
                <a:ext cx="1094070" cy="504421"/>
                <a:chOff x="1770586" y="5324074"/>
                <a:chExt cx="1094070" cy="504421"/>
              </a:xfrm>
            </p:grpSpPr>
            <p:sp>
              <p:nvSpPr>
                <p:cNvPr id="37" name="27 Rectángulo redondeado"/>
                <p:cNvSpPr/>
                <p:nvPr/>
              </p:nvSpPr>
              <p:spPr>
                <a:xfrm>
                  <a:off x="1770586" y="5324074"/>
                  <a:ext cx="1094070" cy="504421"/>
                </a:xfrm>
                <a:prstGeom prst="roundRect">
                  <a:avLst/>
                </a:prstGeom>
                <a:solidFill>
                  <a:schemeClr val="bg1"/>
                </a:solidFill>
                <a:ln w="63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s-SV" sz="1800" dirty="0">
                    <a:latin typeface="Arial" pitchFamily="34" charset="0"/>
                  </a:endParaRPr>
                </a:p>
              </p:txBody>
            </p:sp>
            <p:pic>
              <p:nvPicPr>
                <p:cNvPr id="38" name="Picture 6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2048540" y="5337492"/>
                  <a:ext cx="538163" cy="4730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15" name="85 Imagen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6245208" y="2578646"/>
              <a:ext cx="1041400" cy="4625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5" name="Agrupar 79"/>
          <p:cNvGrpSpPr/>
          <p:nvPr/>
        </p:nvGrpSpPr>
        <p:grpSpPr>
          <a:xfrm>
            <a:off x="551730" y="3852350"/>
            <a:ext cx="8070490" cy="1643029"/>
            <a:chOff x="540110" y="4191000"/>
            <a:chExt cx="8070490" cy="1643029"/>
          </a:xfrm>
          <a:effectLst/>
        </p:grpSpPr>
        <p:sp>
          <p:nvSpPr>
            <p:cNvPr id="66" name="133 Rectángulo redondeado"/>
            <p:cNvSpPr/>
            <p:nvPr/>
          </p:nvSpPr>
          <p:spPr>
            <a:xfrm>
              <a:off x="2865584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67" name="131 Rectángulo redondeado"/>
            <p:cNvSpPr/>
            <p:nvPr/>
          </p:nvSpPr>
          <p:spPr>
            <a:xfrm>
              <a:off x="6353795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68" name="78 Rectángulo redondeado"/>
            <p:cNvSpPr/>
            <p:nvPr/>
          </p:nvSpPr>
          <p:spPr>
            <a:xfrm>
              <a:off x="6353795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69" name="129 Rectángulo redondeado"/>
            <p:cNvSpPr/>
            <p:nvPr/>
          </p:nvSpPr>
          <p:spPr>
            <a:xfrm>
              <a:off x="2865584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0" name="127 Rectángulo redondeado"/>
            <p:cNvSpPr/>
            <p:nvPr/>
          </p:nvSpPr>
          <p:spPr>
            <a:xfrm>
              <a:off x="5191058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1" name="125 Rectángulo redondeado"/>
            <p:cNvSpPr/>
            <p:nvPr/>
          </p:nvSpPr>
          <p:spPr>
            <a:xfrm>
              <a:off x="4028321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2" name="123 Rectángulo redondeado"/>
            <p:cNvSpPr/>
            <p:nvPr/>
          </p:nvSpPr>
          <p:spPr>
            <a:xfrm>
              <a:off x="2865584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3" name="121 Rectángulo redondeado"/>
            <p:cNvSpPr/>
            <p:nvPr/>
          </p:nvSpPr>
          <p:spPr>
            <a:xfrm>
              <a:off x="540110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4" name="119 Rectángulo redondeado"/>
            <p:cNvSpPr/>
            <p:nvPr/>
          </p:nvSpPr>
          <p:spPr>
            <a:xfrm>
              <a:off x="7516530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5" name="117 Rectángulo redondeado"/>
            <p:cNvSpPr/>
            <p:nvPr/>
          </p:nvSpPr>
          <p:spPr>
            <a:xfrm>
              <a:off x="7516530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6" name="115 Rectángulo redondeado"/>
            <p:cNvSpPr/>
            <p:nvPr/>
          </p:nvSpPr>
          <p:spPr>
            <a:xfrm>
              <a:off x="6353795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7" name="113 Rectángulo redondeado"/>
            <p:cNvSpPr/>
            <p:nvPr/>
          </p:nvSpPr>
          <p:spPr>
            <a:xfrm>
              <a:off x="7516530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8" name="111 Rectángulo redondeado"/>
            <p:cNvSpPr/>
            <p:nvPr/>
          </p:nvSpPr>
          <p:spPr>
            <a:xfrm>
              <a:off x="5191058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79" name="109 Rectángulo redondeado"/>
            <p:cNvSpPr/>
            <p:nvPr/>
          </p:nvSpPr>
          <p:spPr>
            <a:xfrm>
              <a:off x="1702847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0" name="107 Rectángulo redondeado"/>
            <p:cNvSpPr/>
            <p:nvPr/>
          </p:nvSpPr>
          <p:spPr>
            <a:xfrm>
              <a:off x="5191058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1" name="105 Rectángulo redondeado"/>
            <p:cNvSpPr/>
            <p:nvPr/>
          </p:nvSpPr>
          <p:spPr>
            <a:xfrm>
              <a:off x="4028321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2" name="92 Rectángulo redondeado"/>
            <p:cNvSpPr/>
            <p:nvPr/>
          </p:nvSpPr>
          <p:spPr>
            <a:xfrm>
              <a:off x="4028321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3" name="103 Rectángulo redondeado"/>
            <p:cNvSpPr/>
            <p:nvPr/>
          </p:nvSpPr>
          <p:spPr>
            <a:xfrm>
              <a:off x="1702847" y="4759959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4" name="101 Rectángulo redondeado"/>
            <p:cNvSpPr/>
            <p:nvPr/>
          </p:nvSpPr>
          <p:spPr>
            <a:xfrm>
              <a:off x="540110" y="4191000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5" name="99 Rectángulo redondeado"/>
            <p:cNvSpPr/>
            <p:nvPr/>
          </p:nvSpPr>
          <p:spPr>
            <a:xfrm>
              <a:off x="540110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  <p:sp>
          <p:nvSpPr>
            <p:cNvPr id="86" name="97 Rectángulo redondeado"/>
            <p:cNvSpPr/>
            <p:nvPr/>
          </p:nvSpPr>
          <p:spPr>
            <a:xfrm>
              <a:off x="1702847" y="5329608"/>
              <a:ext cx="1094070" cy="504421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SV" sz="1800" dirty="0">
                <a:latin typeface="Arial" pitchFamily="34" charset="0"/>
              </a:endParaRPr>
            </a:p>
          </p:txBody>
        </p:sp>
      </p:grpSp>
      <p:pic>
        <p:nvPicPr>
          <p:cNvPr id="87" name="93 Imagen" descr="LOGOS EMPRE VECTOR-52.png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956" y="3302637"/>
            <a:ext cx="6715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" name="Picture 18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090" y="3992641"/>
            <a:ext cx="1052512" cy="22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" name="98 Imagen" descr="LOGOS EMPRE VECTOR-23.png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5453" y="2323744"/>
            <a:ext cx="1004621" cy="174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" name="82 Imagen" descr="LOGOS EMPRE VECTOR-34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333" y="3892293"/>
            <a:ext cx="718337" cy="42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1165" y="3915865"/>
            <a:ext cx="10699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Picture 7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8132" y="3958727"/>
            <a:ext cx="9858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8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413926" y="3992641"/>
            <a:ext cx="981075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" name="Picture 14" descr="The Office Gurus Logo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4718" y="3871810"/>
            <a:ext cx="238799" cy="2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Picture 14" descr="The Office Gurus Logo">
            <a:hlinkClick r:id="rId23"/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9840" y="4104559"/>
            <a:ext cx="984250" cy="2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 descr="C:\Users\Carlos Villatoro\Documents\ESEN\PASANTÍA PROESA\214484v3-max-250x250.png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838" y="4473494"/>
            <a:ext cx="1052764" cy="400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103 Imagen" descr="LOGOS EMPRE VECTOR-55.png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4813" y="4459205"/>
            <a:ext cx="644091" cy="44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" name="Picture 2"/>
          <p:cNvPicPr>
            <a:picLocks noChangeAspect="1" noChangeArrowheads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658" y="4567358"/>
            <a:ext cx="1042987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017" y="4447501"/>
            <a:ext cx="5905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79 Imagen" descr="LOGOS EMPRE VECTOR-07.png"/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4810" y="4480138"/>
            <a:ext cx="837812" cy="400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" name="69 Imagen" descr="LOGOS EMPRE VECTOR-15.png"/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722" y="4516528"/>
            <a:ext cx="930279" cy="296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" name="89 Imagen" descr="LOGOS EMPRE VECTOR-47.png"/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321" y="4464629"/>
            <a:ext cx="407643" cy="408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2" descr="http://www.industriaelsalvador.com/wp-content/uploads/2014/10/Opp-Film-primera-piedra.jpg"/>
          <p:cNvPicPr>
            <a:picLocks noChangeAspect="1" noChangeArrowheads="1"/>
          </p:cNvPicPr>
          <p:nvPr/>
        </p:nvPicPr>
        <p:blipFill rotWithShape="1"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6667" y="2777468"/>
            <a:ext cx="1063891" cy="4024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http://www.hospitalitynet.org/picture/153012941/hyatt-announces-plans-for-five-hyatt-place-hotels-in-central-america.jpg"/>
          <p:cNvPicPr>
            <a:picLocks noChangeAspect="1" noChangeArrowheads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0835" y="5035249"/>
            <a:ext cx="415511" cy="4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6" descr="http://nearshoreamericas.com/wp-content/uploads/2009/08/555555555555521.jpg"/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6337" y="3354178"/>
            <a:ext cx="1015996" cy="373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74 Imagen" descr="LOGOS EMPRE VECTOR-08.png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288" y="5021105"/>
            <a:ext cx="821958" cy="42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" name="Picture 10" descr="logo">
            <a:hlinkClick r:id="rId37"/>
          </p:cNvPr>
          <p:cNvPicPr>
            <a:picLocks noChangeAspect="1" noChangeArrowheads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3390" y="3339526"/>
            <a:ext cx="602932" cy="430666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pic>
        <p:nvPicPr>
          <p:cNvPr id="109" name="Picture 12" descr="http://img1.wikia.nocookie.net/__cb20130610214843/logopedia/images/2/2e/Telefonica_MoviStar.jpg"/>
          <p:cNvPicPr>
            <a:picLocks noChangeAspect="1" noChangeArrowheads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9025" y="5016342"/>
            <a:ext cx="910428" cy="4643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76 Imagen" descr="LOGOS EMPRE VECTOR-25.png"/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4983" y="5049537"/>
            <a:ext cx="569318" cy="383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5"/>
          <p:cNvPicPr>
            <a:picLocks noChangeAspect="1" noChangeArrowheads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008" y="5009461"/>
            <a:ext cx="5699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" name="Imagen 113"/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72" y="2875773"/>
            <a:ext cx="1047289" cy="241682"/>
          </a:xfrm>
          <a:prstGeom prst="rect">
            <a:avLst/>
          </a:prstGeom>
        </p:spPr>
      </p:pic>
      <p:pic>
        <p:nvPicPr>
          <p:cNvPr id="115" name="Imagen 114"/>
          <p:cNvPicPr>
            <a:picLocks noChangeAspect="1"/>
          </p:cNvPicPr>
          <p:nvPr/>
        </p:nvPicPr>
        <p:blipFill rotWithShape="1">
          <a:blip r:embed="rId43"/>
          <a:srcRect b="38154"/>
          <a:stretch/>
        </p:blipFill>
        <p:spPr>
          <a:xfrm>
            <a:off x="4110626" y="6282166"/>
            <a:ext cx="1001708" cy="575834"/>
          </a:xfrm>
          <a:prstGeom prst="rect">
            <a:avLst/>
          </a:prstGeom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588" y="5146795"/>
            <a:ext cx="1021127" cy="211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2" descr="http://3.bp.blogspot.com/-rjBuZsONrK4/TWXvHMm-XSI/AAAAAAAAACg/tCqf00t8aug/s1600/decameron_logo.gif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667" y="2272695"/>
            <a:ext cx="1020082" cy="238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Imagen 116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298" y="3911816"/>
            <a:ext cx="1061929" cy="354886"/>
          </a:xfrm>
          <a:prstGeom prst="rect">
            <a:avLst/>
          </a:prstGeom>
        </p:spPr>
      </p:pic>
      <p:pic>
        <p:nvPicPr>
          <p:cNvPr id="118" name="Imagen 117"/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926" y="5045122"/>
            <a:ext cx="990228" cy="3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" y="-202813"/>
            <a:ext cx="9137524" cy="7060814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3381045" y="690674"/>
            <a:ext cx="5306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s-SV" b="1" kern="0" dirty="0">
                <a:solidFill>
                  <a:schemeClr val="bg1"/>
                </a:solidFill>
              </a:rPr>
              <a:t>Como resultado,  los flujos de inversión que el país ha recibido han registrado un crecimiento importante en los últimos </a:t>
            </a:r>
            <a:r>
              <a:rPr lang="es-SV" b="1" kern="0" dirty="0" smtClean="0">
                <a:solidFill>
                  <a:schemeClr val="bg1"/>
                </a:solidFill>
              </a:rPr>
              <a:t>años.</a:t>
            </a:r>
            <a:endParaRPr lang="es-SV" b="1" kern="0" dirty="0">
              <a:solidFill>
                <a:schemeClr val="bg1"/>
              </a:solidFill>
            </a:endParaRPr>
          </a:p>
        </p:txBody>
      </p:sp>
      <p:sp>
        <p:nvSpPr>
          <p:cNvPr id="23" name="Rectangle 52"/>
          <p:cNvSpPr txBox="1">
            <a:spLocks noChangeArrowheads="1"/>
          </p:cNvSpPr>
          <p:nvPr/>
        </p:nvSpPr>
        <p:spPr bwMode="auto">
          <a:xfrm>
            <a:off x="82550" y="1965075"/>
            <a:ext cx="2171700" cy="285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s-SV" b="1" dirty="0">
                <a:solidFill>
                  <a:prstClr val="white"/>
                </a:solidFill>
                <a:latin typeface="+mj-lt"/>
              </a:rPr>
              <a:t>Inversión Extranjera </a:t>
            </a:r>
            <a:r>
              <a:rPr lang="es-SV" b="1" dirty="0" smtClean="0">
                <a:solidFill>
                  <a:prstClr val="white"/>
                </a:solidFill>
                <a:latin typeface="+mj-lt"/>
              </a:rPr>
              <a:t>Directa (IED)</a:t>
            </a:r>
            <a:endParaRPr lang="es-SV" b="1" dirty="0">
              <a:solidFill>
                <a:prstClr val="white"/>
              </a:solidFill>
              <a:latin typeface="+mj-lt"/>
            </a:endParaRPr>
          </a:p>
          <a:p>
            <a:pPr algn="ctr"/>
            <a:endParaRPr lang="es-SV" sz="1400" b="1" dirty="0" smtClean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SV" dirty="0" smtClean="0">
                <a:solidFill>
                  <a:schemeClr val="bg1"/>
                </a:solidFill>
                <a:latin typeface="+mn-lt"/>
              </a:rPr>
              <a:t>IED </a:t>
            </a:r>
            <a:r>
              <a:rPr lang="es-SV" dirty="0">
                <a:solidFill>
                  <a:schemeClr val="bg1"/>
                </a:solidFill>
                <a:latin typeface="+mn-lt"/>
              </a:rPr>
              <a:t>acumulada </a:t>
            </a:r>
            <a:r>
              <a:rPr lang="es-SV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es-SV" dirty="0" smtClean="0">
                <a:solidFill>
                  <a:schemeClr val="bg1"/>
                </a:solidFill>
                <a:latin typeface="+mn-lt"/>
              </a:rPr>
            </a:br>
            <a:r>
              <a:rPr lang="es-SV" dirty="0" smtClean="0">
                <a:solidFill>
                  <a:schemeClr val="bg1"/>
                </a:solidFill>
                <a:latin typeface="+mn-lt"/>
              </a:rPr>
              <a:t>2015 USD</a:t>
            </a: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latin typeface="+mn-lt"/>
              </a:rPr>
              <a:t> 9,158.4</a:t>
            </a:r>
            <a:r>
              <a:rPr lang="es-SV" sz="1400" b="1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s-SV" dirty="0" smtClean="0">
                <a:solidFill>
                  <a:schemeClr val="bg1"/>
                </a:solidFill>
                <a:latin typeface="+mn-lt"/>
              </a:rPr>
              <a:t>millones </a:t>
            </a:r>
          </a:p>
          <a:p>
            <a:pPr algn="ctr"/>
            <a:endParaRPr lang="es-SV" sz="14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s-SV" sz="4000" b="1" dirty="0" smtClean="0">
                <a:solidFill>
                  <a:schemeClr val="bg1"/>
                </a:solidFill>
                <a:latin typeface="+mn-lt"/>
              </a:rPr>
              <a:t>35 % </a:t>
            </a:r>
          </a:p>
          <a:p>
            <a:pPr algn="ctr"/>
            <a:r>
              <a:rPr lang="es-SV" dirty="0" smtClean="0">
                <a:solidFill>
                  <a:schemeClr val="bg1"/>
                </a:solidFill>
                <a:latin typeface="+mn-lt"/>
              </a:rPr>
              <a:t>del PIB</a:t>
            </a:r>
            <a:endParaRPr lang="es-SV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799425" y="3138380"/>
            <a:ext cx="22495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+38%</a:t>
            </a:r>
          </a:p>
          <a:p>
            <a:pPr algn="ctr"/>
            <a:r>
              <a:rPr lang="en-US" dirty="0" err="1" smtClean="0">
                <a:solidFill>
                  <a:schemeClr val="bg1"/>
                </a:solidFill>
              </a:rPr>
              <a:t>Crecimiento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flujo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neto</a:t>
            </a:r>
            <a:r>
              <a:rPr lang="en-US" dirty="0" smtClean="0">
                <a:solidFill>
                  <a:schemeClr val="bg1"/>
                </a:solidFill>
              </a:rPr>
              <a:t> de IED 2014/2015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8 CuadroTexto"/>
          <p:cNvSpPr txBox="1"/>
          <p:nvPr/>
        </p:nvSpPr>
        <p:spPr>
          <a:xfrm>
            <a:off x="5306787" y="3544095"/>
            <a:ext cx="1349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Manufactura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11 CuadroTexto"/>
          <p:cNvSpPr txBox="1"/>
          <p:nvPr/>
        </p:nvSpPr>
        <p:spPr>
          <a:xfrm>
            <a:off x="5306787" y="3769322"/>
            <a:ext cx="1492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Financiero y seguros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0" name="10 CuadroTexto"/>
          <p:cNvSpPr txBox="1"/>
          <p:nvPr/>
        </p:nvSpPr>
        <p:spPr>
          <a:xfrm>
            <a:off x="5306787" y="4603993"/>
            <a:ext cx="2060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Comercio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1" name="10 CuadroTexto"/>
          <p:cNvSpPr txBox="1"/>
          <p:nvPr/>
        </p:nvSpPr>
        <p:spPr>
          <a:xfrm>
            <a:off x="5306787" y="4992469"/>
            <a:ext cx="1565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+mn-lt"/>
              </a:rPr>
              <a:t>Información y Comunicaciones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CuadroTexto 31"/>
          <p:cNvSpPr txBox="1"/>
          <p:nvPr/>
        </p:nvSpPr>
        <p:spPr>
          <a:xfrm>
            <a:off x="4483100" y="1968116"/>
            <a:ext cx="2215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white"/>
                </a:solidFill>
                <a:latin typeface="+mj-lt"/>
              </a:rPr>
              <a:t>Sectores de IED </a:t>
            </a:r>
          </a:p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white"/>
                </a:solidFill>
                <a:latin typeface="+mj-lt"/>
              </a:rPr>
              <a:t>con mayor </a:t>
            </a:r>
          </a:p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b="1" dirty="0">
                <a:solidFill>
                  <a:prstClr val="white"/>
                </a:solidFill>
                <a:latin typeface="+mj-lt"/>
              </a:rPr>
              <a:t>crecimiento 2015</a:t>
            </a:r>
          </a:p>
        </p:txBody>
      </p:sp>
      <p:pic>
        <p:nvPicPr>
          <p:cNvPr id="33" name="Imagen 32" descr="MAPAS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137525"/>
            <a:ext cx="2097024" cy="3553968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2373376" y="1969175"/>
            <a:ext cx="21097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+mj-lt"/>
              </a:rPr>
              <a:t>Flujos netos de IED</a:t>
            </a:r>
          </a:p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+mj-lt"/>
              </a:rPr>
              <a:t>(millones de USD)</a:t>
            </a:r>
          </a:p>
          <a:p>
            <a:pPr algn="ctr">
              <a:defRPr sz="1800" b="1" i="0" u="none" strike="noStrike" kern="1200" spc="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endParaRPr lang="es-SV" dirty="0">
              <a:latin typeface="+mj-lt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2736850" y="4139684"/>
            <a:ext cx="53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179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3142126" y="3429000"/>
            <a:ext cx="53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311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3523126" y="2830036"/>
            <a:ext cx="535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FFFFFF"/>
                </a:solidFill>
              </a:rPr>
              <a:t>429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3562124" y="5412430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</a:rPr>
              <a:t>2015</a:t>
            </a:r>
            <a:endParaRPr lang="es-ES" sz="1200" dirty="0">
              <a:solidFill>
                <a:srgbClr val="FFFFFF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3167526" y="5412430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</a:rPr>
              <a:t>2014</a:t>
            </a:r>
            <a:endParaRPr lang="es-ES" sz="1200" dirty="0">
              <a:solidFill>
                <a:srgbClr val="FFFFFF"/>
              </a:solidFill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2788774" y="5418780"/>
            <a:ext cx="496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 smtClean="0">
                <a:solidFill>
                  <a:srgbClr val="FFFFFF"/>
                </a:solidFill>
              </a:rPr>
              <a:t>2013</a:t>
            </a:r>
            <a:endParaRPr lang="es-ES" sz="1200" dirty="0">
              <a:solidFill>
                <a:srgbClr val="FFFFFF"/>
              </a:solidFill>
            </a:endParaRPr>
          </a:p>
        </p:txBody>
      </p:sp>
      <p:pic>
        <p:nvPicPr>
          <p:cNvPr id="42" name="Imagen 41" descr="SLIDE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91"/>
          <a:stretch/>
        </p:blipFill>
        <p:spPr>
          <a:xfrm>
            <a:off x="4575267" y="3461545"/>
            <a:ext cx="731520" cy="478669"/>
          </a:xfrm>
          <a:prstGeom prst="rect">
            <a:avLst/>
          </a:prstGeom>
        </p:spPr>
      </p:pic>
      <p:pic>
        <p:nvPicPr>
          <p:cNvPr id="43" name="Imagen 42" descr="SLIDE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2" b="57479"/>
          <a:stretch/>
        </p:blipFill>
        <p:spPr>
          <a:xfrm>
            <a:off x="4575267" y="4000504"/>
            <a:ext cx="731520" cy="418524"/>
          </a:xfrm>
          <a:prstGeom prst="rect">
            <a:avLst/>
          </a:prstGeom>
        </p:spPr>
      </p:pic>
      <p:pic>
        <p:nvPicPr>
          <p:cNvPr id="44" name="Imagen 43" descr="SLIDE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05" b="31981"/>
          <a:stretch/>
        </p:blipFill>
        <p:spPr>
          <a:xfrm>
            <a:off x="4575267" y="4509016"/>
            <a:ext cx="731520" cy="483453"/>
          </a:xfrm>
          <a:prstGeom prst="rect">
            <a:avLst/>
          </a:prstGeom>
        </p:spPr>
      </p:pic>
      <p:pic>
        <p:nvPicPr>
          <p:cNvPr id="45" name="Imagen 44" descr="SLIDE2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94" b="4854"/>
          <a:stretch/>
        </p:blipFill>
        <p:spPr>
          <a:xfrm>
            <a:off x="4575267" y="4992470"/>
            <a:ext cx="73152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79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28948" y="321177"/>
            <a:ext cx="906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  <a:tabLst>
                <a:tab pos="571500" algn="l"/>
                <a:tab pos="666750" algn="l"/>
              </a:tabLst>
            </a:pPr>
            <a:r>
              <a:rPr lang="es-SV" altLang="ja-JP" b="1" dirty="0">
                <a:solidFill>
                  <a:schemeClr val="tx2"/>
                </a:solidFill>
                <a:cs typeface="Trebuchet MS"/>
              </a:rPr>
              <a:t>Lo invitamos </a:t>
            </a:r>
            <a:r>
              <a:rPr lang="es-SV" altLang="ja-JP" b="1" dirty="0" smtClean="0">
                <a:solidFill>
                  <a:schemeClr val="tx2"/>
                </a:solidFill>
                <a:cs typeface="Trebuchet MS"/>
              </a:rPr>
              <a:t>a </a:t>
            </a:r>
            <a:r>
              <a:rPr lang="es-SV" altLang="ja-JP" b="1" dirty="0">
                <a:solidFill>
                  <a:schemeClr val="tx2"/>
                </a:solidFill>
                <a:cs typeface="Trebuchet MS"/>
              </a:rPr>
              <a:t>que usted también </a:t>
            </a:r>
            <a:r>
              <a:rPr lang="es-SV" altLang="ja-JP" b="1" dirty="0" smtClean="0">
                <a:solidFill>
                  <a:schemeClr val="tx2"/>
                </a:solidFill>
                <a:cs typeface="Trebuchet MS"/>
              </a:rPr>
              <a:t>explore las </a:t>
            </a:r>
            <a:r>
              <a:rPr lang="es-SV" altLang="ja-JP" b="1" dirty="0">
                <a:solidFill>
                  <a:schemeClr val="tx2"/>
                </a:solidFill>
                <a:cs typeface="Trebuchet MS"/>
              </a:rPr>
              <a:t>atractivas oportunidades </a:t>
            </a:r>
            <a:r>
              <a:rPr lang="es-SV" altLang="ja-JP" b="1" dirty="0" smtClean="0">
                <a:solidFill>
                  <a:schemeClr val="tx2"/>
                </a:solidFill>
                <a:cs typeface="Trebuchet MS"/>
              </a:rPr>
              <a:t/>
            </a:r>
            <a:br>
              <a:rPr lang="es-SV" altLang="ja-JP" b="1" dirty="0" smtClean="0">
                <a:solidFill>
                  <a:schemeClr val="tx2"/>
                </a:solidFill>
                <a:cs typeface="Trebuchet MS"/>
              </a:rPr>
            </a:br>
            <a:r>
              <a:rPr lang="es-SV" altLang="ja-JP" b="1" dirty="0" smtClean="0">
                <a:solidFill>
                  <a:schemeClr val="tx2"/>
                </a:solidFill>
                <a:cs typeface="Trebuchet MS"/>
              </a:rPr>
              <a:t>de inversión </a:t>
            </a:r>
            <a:r>
              <a:rPr lang="es-SV" altLang="ja-JP" b="1" dirty="0">
                <a:solidFill>
                  <a:schemeClr val="tx2"/>
                </a:solidFill>
                <a:cs typeface="Trebuchet MS"/>
              </a:rPr>
              <a:t>que </a:t>
            </a:r>
            <a:r>
              <a:rPr lang="es-SV" altLang="ja-JP" b="1" dirty="0">
                <a:solidFill>
                  <a:srgbClr val="E46C0A"/>
                </a:solidFill>
                <a:cs typeface="Trebuchet MS"/>
              </a:rPr>
              <a:t>El Salvador </a:t>
            </a:r>
            <a:r>
              <a:rPr lang="es-SV" altLang="ja-JP" b="1" dirty="0">
                <a:solidFill>
                  <a:schemeClr val="tx2"/>
                </a:solidFill>
                <a:cs typeface="Trebuchet MS"/>
              </a:rPr>
              <a:t>ofrece en sectores estratégicos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232888" y="4103471"/>
            <a:ext cx="1546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TURISMO</a:t>
            </a:r>
            <a:endParaRPr lang="es-ES" sz="1600" dirty="0"/>
          </a:p>
        </p:txBody>
      </p:sp>
      <p:sp>
        <p:nvSpPr>
          <p:cNvPr id="16" name="Rectángulo 15"/>
          <p:cNvSpPr/>
          <p:nvPr/>
        </p:nvSpPr>
        <p:spPr>
          <a:xfrm>
            <a:off x="6230059" y="2232910"/>
            <a:ext cx="150742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MANUFACTURA</a:t>
            </a:r>
          </a:p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LIVIANA</a:t>
            </a:r>
            <a:endParaRPr lang="es-ES" sz="1600" dirty="0"/>
          </a:p>
        </p:txBody>
      </p:sp>
      <p:sp>
        <p:nvSpPr>
          <p:cNvPr id="17" name="Rectángulo 16"/>
          <p:cNvSpPr/>
          <p:nvPr/>
        </p:nvSpPr>
        <p:spPr>
          <a:xfrm>
            <a:off x="3130550" y="2237656"/>
            <a:ext cx="16358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rgbClr val="FFFFFF"/>
                </a:solidFill>
              </a:rPr>
              <a:t>AGROINDUSTRIA</a:t>
            </a:r>
            <a:endParaRPr lang="es-ES" sz="1600" dirty="0"/>
          </a:p>
        </p:txBody>
      </p:sp>
      <p:sp>
        <p:nvSpPr>
          <p:cNvPr id="18" name="Rectángulo 17"/>
          <p:cNvSpPr/>
          <p:nvPr/>
        </p:nvSpPr>
        <p:spPr>
          <a:xfrm>
            <a:off x="3213100" y="4103471"/>
            <a:ext cx="30656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 smtClean="0">
                <a:solidFill>
                  <a:srgbClr val="FFFFFF"/>
                </a:solidFill>
              </a:rPr>
              <a:t>TEXTILES ESPECIALIZADOS </a:t>
            </a:r>
            <a:br>
              <a:rPr lang="es-ES" sz="1500" dirty="0" smtClean="0">
                <a:solidFill>
                  <a:srgbClr val="FFFFFF"/>
                </a:solidFill>
              </a:rPr>
            </a:br>
            <a:r>
              <a:rPr lang="es-ES" sz="1500" dirty="0" smtClean="0">
                <a:solidFill>
                  <a:srgbClr val="FFFFFF"/>
                </a:solidFill>
              </a:rPr>
              <a:t>Y CONFECCIÓN</a:t>
            </a:r>
            <a:endParaRPr lang="es-ES" sz="1500" dirty="0"/>
          </a:p>
        </p:txBody>
      </p:sp>
      <p:sp>
        <p:nvSpPr>
          <p:cNvPr id="19" name="Rectángulo 18"/>
          <p:cNvSpPr/>
          <p:nvPr/>
        </p:nvSpPr>
        <p:spPr>
          <a:xfrm>
            <a:off x="1705678" y="2240518"/>
            <a:ext cx="1546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AERONÁUTICA</a:t>
            </a:r>
            <a:endParaRPr lang="es-ES" sz="1600" dirty="0"/>
          </a:p>
        </p:txBody>
      </p:sp>
      <p:sp>
        <p:nvSpPr>
          <p:cNvPr id="20" name="Rectángulo 19"/>
          <p:cNvSpPr/>
          <p:nvPr/>
        </p:nvSpPr>
        <p:spPr>
          <a:xfrm>
            <a:off x="1705678" y="4104842"/>
            <a:ext cx="150742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500" dirty="0" smtClean="0">
                <a:solidFill>
                  <a:srgbClr val="FFFFFF"/>
                </a:solidFill>
              </a:rPr>
              <a:t>SERVICIOS EMPRESARIALES</a:t>
            </a:r>
          </a:p>
          <a:p>
            <a:pPr algn="ctr"/>
            <a:r>
              <a:rPr lang="es-ES" sz="1500" dirty="0" smtClean="0">
                <a:solidFill>
                  <a:srgbClr val="FFFFFF"/>
                </a:solidFill>
              </a:rPr>
              <a:t>A DISTANCIA</a:t>
            </a:r>
            <a:endParaRPr lang="es-ES" sz="1500" dirty="0"/>
          </a:p>
        </p:txBody>
      </p:sp>
      <p:sp>
        <p:nvSpPr>
          <p:cNvPr id="21" name="Rectángulo 20"/>
          <p:cNvSpPr/>
          <p:nvPr/>
        </p:nvSpPr>
        <p:spPr>
          <a:xfrm>
            <a:off x="4731816" y="2232910"/>
            <a:ext cx="15469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1600" dirty="0" smtClean="0">
                <a:solidFill>
                  <a:srgbClr val="FFFFFF"/>
                </a:solidFill>
              </a:rPr>
              <a:t>ENERGÍA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8238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1_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"/>
          <a:stretch/>
        </p:blipFill>
        <p:spPr>
          <a:xfrm>
            <a:off x="6476" y="1"/>
            <a:ext cx="9137524" cy="6925736"/>
          </a:xfrm>
          <a:prstGeom prst="rect">
            <a:avLst/>
          </a:prstGeom>
        </p:spPr>
      </p:pic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630716" y="4868807"/>
            <a:ext cx="4138135" cy="23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1400" dirty="0">
                <a:solidFill>
                  <a:schemeClr val="bg1"/>
                </a:solidFill>
                <a:latin typeface="+mn-lt"/>
                <a:cs typeface="Arial" charset="0"/>
              </a:rPr>
              <a:t>Oportunidades de </a:t>
            </a:r>
            <a:r>
              <a:rPr lang="es-ES" sz="1400" dirty="0" smtClean="0">
                <a:solidFill>
                  <a:schemeClr val="bg1"/>
                </a:solidFill>
                <a:latin typeface="+mn-lt"/>
                <a:cs typeface="Arial" charset="0"/>
              </a:rPr>
              <a:t>inversión:</a:t>
            </a:r>
            <a:endParaRPr lang="en-US" sz="16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8389" y="5265601"/>
            <a:ext cx="22352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Arial"/>
              <a:buChar char="•"/>
            </a:pPr>
            <a: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Mantenimiento de </a:t>
            </a: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aviones </a:t>
            </a:r>
            <a: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comerciales</a:t>
            </a:r>
          </a:p>
          <a:p>
            <a:pPr marL="171450" indent="-171450">
              <a:buFont typeface="Arial"/>
              <a:buChar char="•"/>
            </a:pPr>
            <a:r>
              <a:rPr lang="es-SV" sz="1200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Mantenimiento de helicópteros y de avionetas corporativas</a:t>
            </a:r>
          </a:p>
          <a:p>
            <a:pPr lvl="0"/>
            <a:endParaRPr lang="es-SV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200" dirty="0"/>
          </a:p>
        </p:txBody>
      </p:sp>
      <p:sp>
        <p:nvSpPr>
          <p:cNvPr id="18" name="Rectángulo 17"/>
          <p:cNvSpPr/>
          <p:nvPr/>
        </p:nvSpPr>
        <p:spPr>
          <a:xfrm>
            <a:off x="3106186" y="5244661"/>
            <a:ext cx="2590800" cy="512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de distribución y bodegaje de partes aeronáuticas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3106187" y="5676451"/>
            <a:ext cx="2590800" cy="1149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Talleres para mantenimiento </a:t>
            </a:r>
            <a: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b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componentes</a:t>
            </a:r>
          </a:p>
          <a:p>
            <a:pPr marL="171450" indent="-171450" algn="just">
              <a:lnSpc>
                <a:spcPct val="115000"/>
              </a:lnSpc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Servicios aeronáuticos en tierra </a:t>
            </a:r>
            <a:b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SV" sz="12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Ground Services</a:t>
            </a: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s-SV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009166" y="5228396"/>
            <a:ext cx="2417233" cy="93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Manufactura de fuselaje de avionetas LSA (Light Sport Aircraft) y de partes para wing tips, motores, entre otros.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6009165" y="6080906"/>
            <a:ext cx="3133757" cy="937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Ensamblaje de sistemas de arneses </a:t>
            </a:r>
            <a:r>
              <a:rPr lang="es-SV" sz="1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aeronáuticos</a:t>
            </a:r>
          </a:p>
          <a:p>
            <a:pPr marL="171450" indent="-171450" algn="just">
              <a:lnSpc>
                <a:spcPct val="115000"/>
              </a:lnSpc>
              <a:buFont typeface="Arial"/>
              <a:buChar char="•"/>
            </a:pPr>
            <a:r>
              <a:rPr lang="es-SV" sz="1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Reacondicionamiento en modelos previos</a:t>
            </a: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/>
              <a:buChar char="•"/>
            </a:pPr>
            <a:endParaRPr lang="es-SV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141928" y="3476268"/>
            <a:ext cx="8384006" cy="1015663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3126266" y="3476268"/>
            <a:ext cx="53001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/>
            </a:r>
            <a:b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</a:b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Exitosas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operaciones </a:t>
            </a: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de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clase </a:t>
            </a: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mundial con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fuertes expansiones continuas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1226750" y="3851214"/>
            <a:ext cx="1354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b="1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Aeronáutica</a:t>
            </a:r>
            <a:r>
              <a:rPr lang="es-SV" b="1" dirty="0">
                <a:solidFill>
                  <a:srgbClr val="FF6600"/>
                </a:solidFill>
                <a:latin typeface="Calibri" pitchFamily="34" charset="0"/>
                <a:cs typeface="Arial" charset="0"/>
              </a:rPr>
              <a:t> </a:t>
            </a:r>
            <a:endParaRPr lang="es-ES" b="1" dirty="0">
              <a:solidFill>
                <a:srgbClr val="FF660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2823209" y="3679807"/>
            <a:ext cx="45719" cy="6297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343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FOTO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71"/>
          <a:stretch/>
        </p:blipFill>
        <p:spPr>
          <a:xfrm>
            <a:off x="0" y="-211666"/>
            <a:ext cx="9148981" cy="5056816"/>
          </a:xfrm>
          <a:prstGeom prst="rect">
            <a:avLst/>
          </a:prstGeom>
        </p:spPr>
      </p:pic>
      <p:pic>
        <p:nvPicPr>
          <p:cNvPr id="3" name="Imagen 2" descr="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55"/>
          <a:stretch/>
        </p:blipFill>
        <p:spPr>
          <a:xfrm>
            <a:off x="-4482" y="4203704"/>
            <a:ext cx="9148981" cy="2654296"/>
          </a:xfrm>
          <a:prstGeom prst="rect">
            <a:avLst/>
          </a:prstGeom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7112000" y="4999766"/>
            <a:ext cx="2015067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50825" indent="-250825">
              <a:spcAft>
                <a:spcPts val="6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s-ES" sz="1300" b="1" dirty="0" smtClean="0">
                <a:solidFill>
                  <a:schemeClr val="bg1"/>
                </a:solidFill>
                <a:latin typeface="+mn-lt"/>
              </a:rPr>
              <a:t>Sector Alimentos Procesados: </a:t>
            </a:r>
            <a:r>
              <a:rPr lang="es-ES" sz="1300" dirty="0" smtClean="0">
                <a:solidFill>
                  <a:schemeClr val="bg1"/>
                </a:solidFill>
                <a:latin typeface="+mn-lt"/>
              </a:rPr>
              <a:t>centros </a:t>
            </a:r>
            <a:br>
              <a:rPr lang="es-ES" sz="1300" dirty="0" smtClean="0">
                <a:solidFill>
                  <a:schemeClr val="bg1"/>
                </a:solidFill>
                <a:latin typeface="+mn-lt"/>
              </a:rPr>
            </a:br>
            <a:r>
              <a:rPr lang="es-ES" sz="1300" dirty="0" smtClean="0">
                <a:solidFill>
                  <a:schemeClr val="bg1"/>
                </a:solidFill>
                <a:latin typeface="+mn-lt"/>
              </a:rPr>
              <a:t>de producción, procesamiento y distribución de productos alimenticios especializados orientados a la exportación</a:t>
            </a:r>
            <a:endParaRPr lang="en-US" sz="1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144965" y="5093129"/>
            <a:ext cx="19388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250825">
              <a:spcAft>
                <a:spcPts val="6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s-ES" sz="1300" b="1" dirty="0">
                <a:solidFill>
                  <a:schemeClr val="bg1"/>
                </a:solidFill>
              </a:rPr>
              <a:t>Cultivo de plantas ornamentales:  </a:t>
            </a:r>
            <a:r>
              <a:rPr lang="es-ES" sz="1300" dirty="0">
                <a:solidFill>
                  <a:schemeClr val="bg1"/>
                </a:solidFill>
              </a:rPr>
              <a:t>esquejes o estacas para exportación.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2526309" y="5012676"/>
            <a:ext cx="21154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250825">
              <a:spcAft>
                <a:spcPts val="6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s-ES" sz="1300" b="1" dirty="0">
                <a:solidFill>
                  <a:schemeClr val="bg1"/>
                </a:solidFill>
              </a:rPr>
              <a:t>Sector  Acuícola:  </a:t>
            </a:r>
            <a:r>
              <a:rPr lang="es-ES" sz="1300" dirty="0">
                <a:solidFill>
                  <a:schemeClr val="bg1"/>
                </a:solidFill>
              </a:rPr>
              <a:t>producción y comercialización de filetes de pescado frescos a mercados en países desarrollados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697797" y="4980617"/>
            <a:ext cx="241420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0825" indent="-250825">
              <a:spcAft>
                <a:spcPts val="600"/>
              </a:spcAft>
              <a:buFont typeface="Arial" charset="0"/>
              <a:buChar char="•"/>
              <a:tabLst>
                <a:tab pos="228600" algn="l"/>
              </a:tabLst>
            </a:pPr>
            <a:r>
              <a:rPr lang="es-ES" sz="1300" b="1" dirty="0">
                <a:solidFill>
                  <a:schemeClr val="bg1"/>
                </a:solidFill>
              </a:rPr>
              <a:t>Sector Frutícola:  </a:t>
            </a:r>
            <a:r>
              <a:rPr lang="es-ES" sz="1300" dirty="0">
                <a:solidFill>
                  <a:schemeClr val="bg1"/>
                </a:solidFill>
              </a:rPr>
              <a:t>cultivo de</a:t>
            </a:r>
            <a:r>
              <a:rPr lang="es-SV" sz="1300" dirty="0">
                <a:solidFill>
                  <a:schemeClr val="bg1"/>
                </a:solidFill>
              </a:rPr>
              <a:t> cacao fino de aroma, así como de especies de frutas que cuentan con acceso a Estados Unidos en estado fresco: coco híbrido, limón pérsico, marañón mejorado, papaya y piña variedad MD-2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212701" y="4845149"/>
            <a:ext cx="2141032" cy="23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1200" b="1" dirty="0">
                <a:solidFill>
                  <a:schemeClr val="bg1"/>
                </a:solidFill>
                <a:latin typeface="+mn-lt"/>
                <a:cs typeface="Arial" charset="0"/>
              </a:rPr>
              <a:t>Oportunidades de </a:t>
            </a:r>
            <a:r>
              <a:rPr lang="es-ES" sz="1200" b="1" dirty="0" smtClean="0">
                <a:solidFill>
                  <a:schemeClr val="bg1"/>
                </a:solidFill>
                <a:latin typeface="+mn-lt"/>
                <a:cs typeface="Arial" charset="0"/>
              </a:rPr>
              <a:t>inversión:</a:t>
            </a:r>
            <a:endParaRPr lang="en-US" sz="1200" b="1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591981" y="2834221"/>
            <a:ext cx="8211632" cy="1369483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848438" y="3143994"/>
            <a:ext cx="60250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Ubicación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ideal para la producción y procesamiento de alimentos y para atender nichos de mercado que van más allá de las industrias agrícolas tradicionales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717456" y="3291242"/>
            <a:ext cx="45719" cy="628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9" name="Rectángulo 18"/>
          <p:cNvSpPr/>
          <p:nvPr/>
        </p:nvSpPr>
        <p:spPr>
          <a:xfrm>
            <a:off x="1126032" y="3429797"/>
            <a:ext cx="149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Agroindustria</a:t>
            </a:r>
          </a:p>
        </p:txBody>
      </p:sp>
    </p:spTree>
    <p:extLst>
      <p:ext uri="{BB962C8B-B14F-4D97-AF65-F5344CB8AC3E}">
        <p14:creationId xmlns:p14="http://schemas.microsoft.com/office/powerpoint/2010/main" val="212241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24-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"/>
          <a:stretch/>
        </p:blipFill>
        <p:spPr>
          <a:xfrm>
            <a:off x="17432" y="-1"/>
            <a:ext cx="9126568" cy="685800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522826" y="3741278"/>
            <a:ext cx="2249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</a:rPr>
              <a:t>12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Acuerdos de Libre Comercio que pueden ser usados para exportar productos agrícolas y/o agroindustriales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259244" y="401020"/>
            <a:ext cx="28276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</a:rPr>
              <a:t>Industrias Complementarias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en áreas tales como contenedores, empaquetamiento y tecnologías de procesamiento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404975" y="401020"/>
            <a:ext cx="22495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chemeClr val="tx2"/>
                </a:solidFill>
              </a:rPr>
              <a:t>Provisión de Azúcar</a:t>
            </a:r>
          </a:p>
          <a:p>
            <a:pPr algn="ctr"/>
            <a:r>
              <a:rPr lang="es-MX" dirty="0" smtClean="0">
                <a:solidFill>
                  <a:schemeClr val="tx2"/>
                </a:solidFill>
              </a:rPr>
              <a:t>Es posible negociar contratos a largo plazo por hasta </a:t>
            </a:r>
            <a:r>
              <a:rPr lang="es-MX" b="1" dirty="0" smtClean="0">
                <a:solidFill>
                  <a:schemeClr val="tx2"/>
                </a:solidFill>
              </a:rPr>
              <a:t>5 años</a:t>
            </a:r>
            <a:endParaRPr lang="es-MX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5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/>
          <a:stretch/>
        </p:blipFill>
        <p:spPr>
          <a:xfrm>
            <a:off x="-15440" y="0"/>
            <a:ext cx="9159440" cy="6858000"/>
          </a:xfrm>
          <a:prstGeom prst="rect">
            <a:avLst/>
          </a:prstGeom>
        </p:spPr>
      </p:pic>
      <p:pic>
        <p:nvPicPr>
          <p:cNvPr id="3" name="Imagen 2" descr="WORLD_SLIDE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6" t="24814" r="26647" b="14230"/>
          <a:stretch/>
        </p:blipFill>
        <p:spPr>
          <a:xfrm>
            <a:off x="2634392" y="1268449"/>
            <a:ext cx="4128339" cy="4180296"/>
          </a:xfrm>
          <a:prstGeom prst="rect">
            <a:avLst/>
          </a:prstGeom>
        </p:spPr>
      </p:pic>
      <p:pic>
        <p:nvPicPr>
          <p:cNvPr id="16" name="Imagen 15" descr="GLOBOS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1" t="22570" r="18993" b="7186"/>
          <a:stretch/>
        </p:blipFill>
        <p:spPr>
          <a:xfrm>
            <a:off x="1820334" y="1308106"/>
            <a:ext cx="5531380" cy="481736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65356" y="553044"/>
            <a:ext cx="875799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SV" b="1" dirty="0">
                <a:solidFill>
                  <a:schemeClr val="bg1"/>
                </a:solidFill>
              </a:rPr>
              <a:t>Somos el único país de Centroamérica con el dólar como moneda oficial y nuestros niveles de inflación han permanecido por debajo del resto de países </a:t>
            </a:r>
            <a:r>
              <a:rPr lang="es-SV" b="1" dirty="0" smtClean="0">
                <a:solidFill>
                  <a:schemeClr val="bg1"/>
                </a:solidFill>
              </a:rPr>
              <a:t>latinoamericanos</a:t>
            </a:r>
            <a:endParaRPr lang="es-SV" sz="1400" b="1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es-SV" sz="1400" dirty="0">
              <a:solidFill>
                <a:schemeClr val="bg1"/>
              </a:solidFill>
              <a:latin typeface="DIN Alternate Bold"/>
              <a:cs typeface="DIN Alternate Bold"/>
            </a:endParaRPr>
          </a:p>
        </p:txBody>
      </p:sp>
      <p:sp>
        <p:nvSpPr>
          <p:cNvPr id="5" name="31 CuadroTexto"/>
          <p:cNvSpPr txBox="1"/>
          <p:nvPr/>
        </p:nvSpPr>
        <p:spPr>
          <a:xfrm>
            <a:off x="1393517" y="1795901"/>
            <a:ext cx="882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1400" b="1" dirty="0" smtClean="0">
                <a:solidFill>
                  <a:schemeClr val="bg1"/>
                </a:solidFill>
                <a:latin typeface="+mn-lt"/>
              </a:rPr>
              <a:t>Brasil</a:t>
            </a:r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32 CuadroTexto"/>
          <p:cNvSpPr txBox="1"/>
          <p:nvPr/>
        </p:nvSpPr>
        <p:spPr>
          <a:xfrm>
            <a:off x="332982" y="3367098"/>
            <a:ext cx="172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1400" b="1" dirty="0" smtClean="0">
                <a:solidFill>
                  <a:schemeClr val="bg1"/>
                </a:solidFill>
                <a:latin typeface="+mn-lt"/>
              </a:rPr>
              <a:t>Nicaragua</a:t>
            </a:r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30 CuadroTexto"/>
          <p:cNvSpPr txBox="1"/>
          <p:nvPr/>
        </p:nvSpPr>
        <p:spPr>
          <a:xfrm>
            <a:off x="819880" y="4631252"/>
            <a:ext cx="172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1400" b="1" dirty="0" smtClean="0">
                <a:solidFill>
                  <a:schemeClr val="bg1"/>
                </a:solidFill>
                <a:latin typeface="+mn-lt"/>
              </a:rPr>
              <a:t>Honduras</a:t>
            </a:r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30 CuadroTexto"/>
          <p:cNvSpPr txBox="1"/>
          <p:nvPr/>
        </p:nvSpPr>
        <p:spPr>
          <a:xfrm>
            <a:off x="1950953" y="5320216"/>
            <a:ext cx="172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1400" b="1" dirty="0">
                <a:solidFill>
                  <a:schemeClr val="bg1"/>
                </a:solidFill>
              </a:rPr>
              <a:t>Costa Rica</a:t>
            </a:r>
          </a:p>
        </p:txBody>
      </p:sp>
      <p:sp>
        <p:nvSpPr>
          <p:cNvPr id="9" name="31 CuadroTexto"/>
          <p:cNvSpPr txBox="1"/>
          <p:nvPr/>
        </p:nvSpPr>
        <p:spPr>
          <a:xfrm>
            <a:off x="7753220" y="4381908"/>
            <a:ext cx="800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Panamá</a:t>
            </a:r>
          </a:p>
          <a:p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32 CuadroTexto"/>
          <p:cNvSpPr txBox="1"/>
          <p:nvPr/>
        </p:nvSpPr>
        <p:spPr>
          <a:xfrm>
            <a:off x="7895943" y="3447985"/>
            <a:ext cx="101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México</a:t>
            </a:r>
          </a:p>
          <a:p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30 CuadroTexto"/>
          <p:cNvSpPr txBox="1"/>
          <p:nvPr/>
        </p:nvSpPr>
        <p:spPr>
          <a:xfrm>
            <a:off x="7678621" y="2553319"/>
            <a:ext cx="772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Chile</a:t>
            </a:r>
          </a:p>
          <a:p>
            <a:pPr algn="r"/>
            <a:endParaRPr lang="es-SV" sz="1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30 CuadroTexto"/>
          <p:cNvSpPr txBox="1"/>
          <p:nvPr/>
        </p:nvSpPr>
        <p:spPr>
          <a:xfrm>
            <a:off x="7206708" y="1936482"/>
            <a:ext cx="13001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Colombia</a:t>
            </a:r>
          </a:p>
        </p:txBody>
      </p:sp>
      <p:sp>
        <p:nvSpPr>
          <p:cNvPr id="13" name="31 CuadroTexto"/>
          <p:cNvSpPr txBox="1"/>
          <p:nvPr/>
        </p:nvSpPr>
        <p:spPr>
          <a:xfrm>
            <a:off x="5496685" y="5270897"/>
            <a:ext cx="172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Guatemala</a:t>
            </a:r>
          </a:p>
        </p:txBody>
      </p:sp>
      <p:sp>
        <p:nvSpPr>
          <p:cNvPr id="14" name="30 CuadroTexto"/>
          <p:cNvSpPr txBox="1"/>
          <p:nvPr/>
        </p:nvSpPr>
        <p:spPr>
          <a:xfrm>
            <a:off x="6704102" y="4979883"/>
            <a:ext cx="1720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b="1" dirty="0">
                <a:solidFill>
                  <a:schemeClr val="bg1"/>
                </a:solidFill>
              </a:rPr>
              <a:t>Rep. Dominicana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7058487" y="4169746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3.7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7170219" y="3198732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3.6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6955670" y="2315320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3.5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6459968" y="1702446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3.2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5893167" y="4754522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3.8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30" name="2 CuadroTexto"/>
          <p:cNvSpPr txBox="1"/>
          <p:nvPr/>
        </p:nvSpPr>
        <p:spPr>
          <a:xfrm>
            <a:off x="6637041" y="1421442"/>
            <a:ext cx="1327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b="1" dirty="0" smtClean="0">
                <a:solidFill>
                  <a:srgbClr val="FFFFFF"/>
                </a:solidFill>
                <a:latin typeface="+mn-lt"/>
              </a:rPr>
              <a:t>El Salvador</a:t>
            </a:r>
            <a:endParaRPr lang="es-SV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32" name="Rectángulo 31"/>
          <p:cNvSpPr/>
          <p:nvPr/>
        </p:nvSpPr>
        <p:spPr>
          <a:xfrm>
            <a:off x="5866298" y="1274836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rgbClr val="FFFFFF"/>
                </a:solidFill>
              </a:rPr>
              <a:t>1.6</a:t>
            </a:r>
            <a:endParaRPr lang="es-SV" sz="3200" b="1" dirty="0">
              <a:solidFill>
                <a:srgbClr val="FFFFFF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6436813" y="1414818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998769" y="1881896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 smtClean="0">
                <a:solidFill>
                  <a:srgbClr val="FFFFFF"/>
                </a:solidFill>
              </a:rPr>
              <a:t>%</a:t>
            </a:r>
            <a:endParaRPr lang="es-SV" b="1" dirty="0">
              <a:solidFill>
                <a:srgbClr val="FFFFFF"/>
              </a:solidFill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7479880" y="2492290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4" name="Rectángulo 33"/>
          <p:cNvSpPr/>
          <p:nvPr/>
        </p:nvSpPr>
        <p:spPr>
          <a:xfrm>
            <a:off x="7706979" y="3378363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5" name="Rectángulo 34"/>
          <p:cNvSpPr/>
          <p:nvPr/>
        </p:nvSpPr>
        <p:spPr>
          <a:xfrm>
            <a:off x="7561108" y="4346104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6" name="Rectángulo 35"/>
          <p:cNvSpPr/>
          <p:nvPr/>
        </p:nvSpPr>
        <p:spPr>
          <a:xfrm>
            <a:off x="6439031" y="4918328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7" name="Rectángulo 36"/>
          <p:cNvSpPr/>
          <p:nvPr/>
        </p:nvSpPr>
        <p:spPr>
          <a:xfrm>
            <a:off x="5287027" y="5269899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8" name="Rectángulo 37"/>
          <p:cNvSpPr/>
          <p:nvPr/>
        </p:nvSpPr>
        <p:spPr>
          <a:xfrm>
            <a:off x="4071106" y="5278041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39" name="Rectángulo 38"/>
          <p:cNvSpPr/>
          <p:nvPr/>
        </p:nvSpPr>
        <p:spPr>
          <a:xfrm>
            <a:off x="2978162" y="4605498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40" name="Rectángulo 39"/>
          <p:cNvSpPr/>
          <p:nvPr/>
        </p:nvSpPr>
        <p:spPr>
          <a:xfrm>
            <a:off x="2459888" y="3348252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2641039" y="1781790"/>
            <a:ext cx="35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b="1" dirty="0">
                <a:solidFill>
                  <a:srgbClr val="FFFFFF"/>
                </a:solidFill>
              </a:rPr>
              <a:t>%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2108981" y="1600214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6.8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1950953" y="3166676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6.5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453696" y="4431852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5.3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535183" y="5109844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4.0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4748334" y="5094112"/>
            <a:ext cx="710251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SV" sz="3200" b="1" dirty="0" smtClean="0">
                <a:solidFill>
                  <a:schemeClr val="bg1"/>
                </a:solidFill>
              </a:rPr>
              <a:t>3.9</a:t>
            </a:r>
            <a:endParaRPr lang="es-SV" sz="3200" b="1" dirty="0">
              <a:solidFill>
                <a:schemeClr val="bg1"/>
              </a:solidFill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6834326" y="5879247"/>
            <a:ext cx="14535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SV" sz="1000" dirty="0" smtClean="0">
                <a:solidFill>
                  <a:schemeClr val="bg1"/>
                </a:solidFill>
              </a:rPr>
              <a:t>Fuente: FMI</a:t>
            </a:r>
            <a:endParaRPr lang="es-SV" sz="100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679527" y="2801654"/>
            <a:ext cx="187642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SV" sz="1300" b="1" dirty="0">
                <a:solidFill>
                  <a:schemeClr val="bg1"/>
                </a:solidFill>
              </a:rPr>
              <a:t>Inflación anual promedio de países seleccionados (%), 2011-2015</a:t>
            </a:r>
            <a:endParaRPr lang="es-SV" sz="1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67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6883397" y="2029577"/>
            <a:ext cx="1981195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Categorización de actividades o proyectos para el aprovechamiento de recursos renovables en conjunto con el Ministerio de Medio Ambiente y Recursos Naturales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SV" sz="1400" dirty="0">
              <a:solidFill>
                <a:schemeClr val="bg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Línea de interconexión SIEPAC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27034" y="2397186"/>
            <a:ext cx="19388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Procesos de licitación internacional y contratos de largo plazo hasta 20 </a:t>
            </a:r>
            <a:r>
              <a:rPr lang="es-SV" sz="1400" dirty="0" smtClean="0">
                <a:solidFill>
                  <a:schemeClr val="bg1"/>
                </a:solidFill>
              </a:rPr>
              <a:t>años</a:t>
            </a:r>
            <a:endParaRPr lang="es-SV" sz="1400" dirty="0">
              <a:solidFill>
                <a:schemeClr val="bg1"/>
              </a:solidFill>
            </a:endParaRPr>
          </a:p>
          <a:p>
            <a:pPr lvl="0"/>
            <a:endParaRPr lang="es-SV" sz="1400" dirty="0">
              <a:solidFill>
                <a:schemeClr val="bg1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2450009" y="2029576"/>
            <a:ext cx="2003458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Diversificación de la matriz energética – desarrollando un potencial: eólico, geotérmico, pequeñas centrales hidroeléctricas, biomasa, biogás, solar fotovoltaica, solar térmico concentrada, carbón y gas </a:t>
            </a:r>
            <a:r>
              <a:rPr lang="es-SV" sz="1400" dirty="0" smtClean="0">
                <a:solidFill>
                  <a:schemeClr val="bg1"/>
                </a:solidFill>
              </a:rPr>
              <a:t>natural</a:t>
            </a:r>
          </a:p>
          <a:p>
            <a:pPr lvl="0"/>
            <a:endParaRPr lang="es-SV" sz="1400" strike="sngStrike" dirty="0">
              <a:solidFill>
                <a:schemeClr val="bg1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631267" y="2035620"/>
            <a:ext cx="19896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Proyectos de generación distribuida a nivel </a:t>
            </a:r>
            <a:r>
              <a:rPr lang="es-SV" sz="1400" dirty="0" smtClean="0">
                <a:solidFill>
                  <a:schemeClr val="bg1"/>
                </a:solidFill>
              </a:rPr>
              <a:t>industrial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schemeClr val="bg1"/>
                </a:solidFill>
              </a:rPr>
              <a:t>Grandes proyectos hidráulicos, geotérmicos y solares en generación pública nacional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s-SV" sz="1400" dirty="0">
              <a:solidFill>
                <a:schemeClr val="bg1"/>
              </a:solidFill>
            </a:endParaRP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339697" y="2029576"/>
            <a:ext cx="1887036" cy="2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1200" dirty="0">
                <a:solidFill>
                  <a:schemeClr val="bg1"/>
                </a:solidFill>
                <a:latin typeface="+mn-lt"/>
                <a:cs typeface="Arial" charset="0"/>
              </a:rPr>
              <a:t>Oportunidades de </a:t>
            </a:r>
            <a:r>
              <a:rPr lang="es-ES" sz="1200" dirty="0" smtClean="0">
                <a:solidFill>
                  <a:schemeClr val="bg1"/>
                </a:solidFill>
                <a:latin typeface="+mn-lt"/>
                <a:cs typeface="Arial" charset="0"/>
              </a:rPr>
              <a:t>inversión:</a:t>
            </a:r>
            <a:endParaRPr lang="en-US" sz="120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43934" y="1126067"/>
            <a:ext cx="8763642" cy="745302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2007259" y="1178015"/>
            <a:ext cx="45719" cy="628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8" name="Rectángulo 17"/>
          <p:cNvSpPr/>
          <p:nvPr/>
        </p:nvSpPr>
        <p:spPr>
          <a:xfrm>
            <a:off x="987509" y="1363785"/>
            <a:ext cx="899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Energía</a:t>
            </a:r>
            <a:endParaRPr lang="es-SV" b="1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2235216" y="1370469"/>
            <a:ext cx="64198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Hub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Energético y de Gas Natural para la región Centroamericana</a:t>
            </a:r>
          </a:p>
        </p:txBody>
      </p:sp>
    </p:spTree>
    <p:extLst>
      <p:ext uri="{BB962C8B-B14F-4D97-AF65-F5344CB8AC3E}">
        <p14:creationId xmlns:p14="http://schemas.microsoft.com/office/powerpoint/2010/main" val="29159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-85649"/>
            <a:ext cx="9199661" cy="7029297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297755" y="1199792"/>
            <a:ext cx="5592233" cy="1105249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763906" y="1264607"/>
            <a:ext cx="45719" cy="9334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1851095" y="1322444"/>
            <a:ext cx="38717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Exitosa plataforma de exportación con cercanía geográfica, alta productividad </a:t>
            </a: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/>
            </a:r>
            <a:b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</a:b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y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costos competitivos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97755" y="1442008"/>
            <a:ext cx="14463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Manufactura Liviana</a:t>
            </a:r>
          </a:p>
        </p:txBody>
      </p:sp>
      <p:pic>
        <p:nvPicPr>
          <p:cNvPr id="6" name="Imagen 5" descr="2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6" b="13704"/>
          <a:stretch/>
        </p:blipFill>
        <p:spPr>
          <a:xfrm>
            <a:off x="111670" y="3320757"/>
            <a:ext cx="8953500" cy="2724988"/>
          </a:xfrm>
          <a:prstGeom prst="rect">
            <a:avLst/>
          </a:prstGeom>
        </p:spPr>
      </p:pic>
      <p:sp>
        <p:nvSpPr>
          <p:cNvPr id="16" name="TextBox 16"/>
          <p:cNvSpPr txBox="1">
            <a:spLocks noChangeArrowheads="1"/>
          </p:cNvSpPr>
          <p:nvPr/>
        </p:nvSpPr>
        <p:spPr bwMode="auto">
          <a:xfrm>
            <a:off x="390230" y="3599362"/>
            <a:ext cx="146086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dirty="0" smtClean="0">
                <a:solidFill>
                  <a:schemeClr val="bg1"/>
                </a:solidFill>
              </a:rPr>
              <a:t>Autopartes </a:t>
            </a:r>
            <a:r>
              <a:rPr lang="es-ES" sz="1400" dirty="0" smtClean="0">
                <a:solidFill>
                  <a:schemeClr val="bg1"/>
                </a:solidFill>
              </a:rPr>
              <a:t/>
            </a:r>
            <a:br>
              <a:rPr lang="es-ES" sz="1400" dirty="0" smtClean="0">
                <a:solidFill>
                  <a:schemeClr val="bg1"/>
                </a:solidFill>
              </a:rPr>
            </a:br>
            <a:r>
              <a:rPr lang="es-ES" sz="1400" dirty="0" smtClean="0">
                <a:solidFill>
                  <a:schemeClr val="bg1"/>
                </a:solidFill>
              </a:rPr>
              <a:t>(</a:t>
            </a:r>
            <a:r>
              <a:rPr lang="es-ES" sz="1400" dirty="0">
                <a:solidFill>
                  <a:schemeClr val="bg1"/>
                </a:solidFill>
              </a:rPr>
              <a:t>arneses, vestiduras automotrices, sistemas de seguridad y sensores)</a:t>
            </a:r>
          </a:p>
        </p:txBody>
      </p:sp>
      <p:sp>
        <p:nvSpPr>
          <p:cNvPr id="21" name="TextBox 16"/>
          <p:cNvSpPr txBox="1">
            <a:spLocks noChangeArrowheads="1"/>
          </p:cNvSpPr>
          <p:nvPr/>
        </p:nvSpPr>
        <p:spPr bwMode="auto">
          <a:xfrm>
            <a:off x="2134363" y="3599362"/>
            <a:ext cx="16248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dirty="0">
                <a:solidFill>
                  <a:srgbClr val="FFFFFF"/>
                </a:solidFill>
              </a:rPr>
              <a:t>Dispositivos médicos </a:t>
            </a:r>
            <a:r>
              <a:rPr lang="es-ES" sz="1400" dirty="0">
                <a:solidFill>
                  <a:srgbClr val="FFFFFF"/>
                </a:solidFill>
              </a:rPr>
              <a:t>(suministros médico-hospitalarios, productos ortopédicos y mobiliario hospitalario, etc.)</a:t>
            </a:r>
          </a:p>
        </p:txBody>
      </p:sp>
      <p:sp>
        <p:nvSpPr>
          <p:cNvPr id="22" name="TextBox 16"/>
          <p:cNvSpPr txBox="1">
            <a:spLocks noChangeArrowheads="1"/>
          </p:cNvSpPr>
          <p:nvPr/>
        </p:nvSpPr>
        <p:spPr bwMode="auto">
          <a:xfrm>
            <a:off x="3870030" y="3599362"/>
            <a:ext cx="162483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dirty="0" smtClean="0">
                <a:solidFill>
                  <a:srgbClr val="FFFFFF"/>
                </a:solidFill>
              </a:rPr>
              <a:t>Componentes </a:t>
            </a:r>
            <a:r>
              <a:rPr lang="es-ES" sz="1400" b="1" dirty="0">
                <a:solidFill>
                  <a:srgbClr val="FFFFFF"/>
                </a:solidFill>
              </a:rPr>
              <a:t>electrónicos </a:t>
            </a:r>
            <a:r>
              <a:rPr lang="es-ES" sz="1400" dirty="0" smtClean="0">
                <a:solidFill>
                  <a:srgbClr val="FFFFFF"/>
                </a:solidFill>
              </a:rPr>
              <a:t>(</a:t>
            </a:r>
            <a:r>
              <a:rPr lang="es-ES" sz="1400" dirty="0">
                <a:solidFill>
                  <a:srgbClr val="FFFFFF"/>
                </a:solidFill>
              </a:rPr>
              <a:t>capacitores electrónicos de tantalio y cerámica, transistores, resistores, etc.)</a:t>
            </a:r>
          </a:p>
        </p:txBody>
      </p:sp>
      <p:sp>
        <p:nvSpPr>
          <p:cNvPr id="23" name="TextBox 16"/>
          <p:cNvSpPr txBox="1">
            <a:spLocks noChangeArrowheads="1"/>
          </p:cNvSpPr>
          <p:nvPr/>
        </p:nvSpPr>
        <p:spPr bwMode="auto">
          <a:xfrm>
            <a:off x="5605696" y="3599362"/>
            <a:ext cx="14978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b="1" dirty="0">
                <a:solidFill>
                  <a:srgbClr val="FFFFFF"/>
                </a:solidFill>
              </a:rPr>
              <a:t>Calzado </a:t>
            </a:r>
            <a:r>
              <a:rPr lang="es-ES" sz="1400" dirty="0">
                <a:solidFill>
                  <a:srgbClr val="FFFFFF"/>
                </a:solidFill>
              </a:rPr>
              <a:t>(manufactura </a:t>
            </a:r>
            <a:r>
              <a:rPr lang="es-ES" sz="1400" dirty="0" smtClean="0">
                <a:solidFill>
                  <a:srgbClr val="FFFFFF"/>
                </a:solidFill>
              </a:rPr>
              <a:t/>
            </a:r>
            <a:br>
              <a:rPr lang="es-ES" sz="1400" dirty="0" smtClean="0">
                <a:solidFill>
                  <a:srgbClr val="FFFFFF"/>
                </a:solidFill>
              </a:rPr>
            </a:br>
            <a:r>
              <a:rPr lang="es-ES" sz="1400" dirty="0" smtClean="0">
                <a:solidFill>
                  <a:srgbClr val="FFFFFF"/>
                </a:solidFill>
              </a:rPr>
              <a:t>de </a:t>
            </a:r>
            <a:r>
              <a:rPr lang="es-ES" sz="1400" dirty="0">
                <a:solidFill>
                  <a:srgbClr val="FFFFFF"/>
                </a:solidFill>
              </a:rPr>
              <a:t>calzado, ensamble de componentes y partes, elaboración de insumos y accesorios)</a:t>
            </a:r>
          </a:p>
        </p:txBody>
      </p:sp>
      <p:sp>
        <p:nvSpPr>
          <p:cNvPr id="24" name="TextBox 16"/>
          <p:cNvSpPr txBox="1">
            <a:spLocks noChangeArrowheads="1"/>
          </p:cNvSpPr>
          <p:nvPr/>
        </p:nvSpPr>
        <p:spPr bwMode="auto">
          <a:xfrm>
            <a:off x="7276968" y="3599362"/>
            <a:ext cx="1643398" cy="215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" sz="1400" dirty="0" smtClean="0">
                <a:solidFill>
                  <a:srgbClr val="FFFFFF"/>
                </a:solidFill>
              </a:rPr>
              <a:t>El </a:t>
            </a:r>
            <a:r>
              <a:rPr lang="es-ES" sz="1400" dirty="0">
                <a:solidFill>
                  <a:srgbClr val="FFFFFF"/>
                </a:solidFill>
              </a:rPr>
              <a:t>país cuenta con una ubicación estratégica para aquellas empresas que quieren servir el mercado </a:t>
            </a:r>
            <a:r>
              <a:rPr lang="es-ES" sz="1400" dirty="0" smtClean="0">
                <a:solidFill>
                  <a:srgbClr val="FFFFFF"/>
                </a:solidFill>
              </a:rPr>
              <a:t>centroamericano, </a:t>
            </a:r>
            <a:r>
              <a:rPr lang="es-ES" sz="1400" dirty="0">
                <a:solidFill>
                  <a:srgbClr val="FFFFFF"/>
                </a:solidFill>
              </a:rPr>
              <a:t>el cual cuenta con 46 millones de </a:t>
            </a:r>
            <a:r>
              <a:rPr lang="es-ES" sz="1400" dirty="0" smtClean="0">
                <a:solidFill>
                  <a:srgbClr val="FFFFFF"/>
                </a:solidFill>
              </a:rPr>
              <a:t>habitantes</a:t>
            </a:r>
            <a:endParaRPr lang="es-ES" sz="1400" dirty="0">
              <a:solidFill>
                <a:srgbClr val="FFFFFF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87610" y="2758353"/>
            <a:ext cx="6890445" cy="513439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26" name="TextBox 15"/>
          <p:cNvSpPr txBox="1">
            <a:spLocks noChangeArrowheads="1"/>
          </p:cNvSpPr>
          <p:nvPr/>
        </p:nvSpPr>
        <p:spPr bwMode="auto">
          <a:xfrm>
            <a:off x="370673" y="2902343"/>
            <a:ext cx="2877904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dirty="0" smtClean="0">
                <a:solidFill>
                  <a:srgbClr val="FFFFFF"/>
                </a:solidFill>
              </a:rPr>
              <a:t>Plantas </a:t>
            </a:r>
            <a:r>
              <a:rPr lang="es-ES" sz="1400" b="1" dirty="0">
                <a:solidFill>
                  <a:srgbClr val="FFFFFF"/>
                </a:solidFill>
              </a:rPr>
              <a:t>de manufactura para:</a:t>
            </a:r>
            <a:endParaRPr lang="es-ES" sz="1400" b="1" dirty="0">
              <a:solidFill>
                <a:srgbClr val="FFFFFF"/>
              </a:solidFill>
              <a:latin typeface="+mj-lt"/>
              <a:cs typeface="Arial" charset="0"/>
            </a:endParaRPr>
          </a:p>
        </p:txBody>
      </p:sp>
      <p:sp>
        <p:nvSpPr>
          <p:cNvPr id="27" name="Rectángulo 26"/>
          <p:cNvSpPr/>
          <p:nvPr/>
        </p:nvSpPr>
        <p:spPr>
          <a:xfrm>
            <a:off x="7229669" y="2758353"/>
            <a:ext cx="1691912" cy="503424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7372521" y="2718438"/>
            <a:ext cx="1607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rgbClr val="FFFFFF"/>
                </a:solidFill>
              </a:rPr>
              <a:t>Centro </a:t>
            </a:r>
            <a:r>
              <a:rPr lang="es-ES" sz="1400" b="1" dirty="0">
                <a:solidFill>
                  <a:srgbClr val="FFFFFF"/>
                </a:solidFill>
              </a:rPr>
              <a:t>logístico para la </a:t>
            </a:r>
            <a:r>
              <a:rPr lang="es-ES" sz="1400" b="1" dirty="0" smtClean="0">
                <a:solidFill>
                  <a:srgbClr val="FFFFFF"/>
                </a:solidFill>
              </a:rPr>
              <a:t>región:</a:t>
            </a:r>
            <a:endParaRPr lang="es-ES" sz="1400" b="1" dirty="0">
              <a:solidFill>
                <a:srgbClr val="FFFFFF"/>
              </a:solidFill>
            </a:endParaRP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21373" y="2487990"/>
            <a:ext cx="30594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+mj-lt"/>
                <a:cs typeface="Arial" charset="0"/>
              </a:rPr>
              <a:t>Oportunidades de </a:t>
            </a:r>
            <a:r>
              <a:rPr lang="es-ES" sz="1600" b="1" dirty="0" smtClean="0">
                <a:solidFill>
                  <a:schemeClr val="bg1"/>
                </a:solidFill>
                <a:latin typeface="+mj-lt"/>
                <a:cs typeface="Arial" charset="0"/>
              </a:rPr>
              <a:t>inversión:</a:t>
            </a:r>
            <a:endParaRPr lang="es-E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3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2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316104" y="3829050"/>
            <a:ext cx="27608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SV" dirty="0" smtClean="0">
                <a:solidFill>
                  <a:schemeClr val="bg1"/>
                </a:solidFill>
              </a:rPr>
              <a:t>Las </a:t>
            </a:r>
            <a:r>
              <a:rPr lang="es-SV" dirty="0">
                <a:solidFill>
                  <a:schemeClr val="bg1"/>
                </a:solidFill>
              </a:rPr>
              <a:t>exportaciones del sector </a:t>
            </a:r>
            <a:r>
              <a:rPr lang="es-SV" dirty="0" smtClean="0">
                <a:solidFill>
                  <a:schemeClr val="bg1"/>
                </a:solidFill>
              </a:rPr>
              <a:t>representaron durante </a:t>
            </a:r>
            <a:r>
              <a:rPr lang="es-SV" dirty="0">
                <a:solidFill>
                  <a:schemeClr val="bg1"/>
                </a:solidFill>
              </a:rPr>
              <a:t>2015 </a:t>
            </a:r>
            <a:r>
              <a:rPr lang="es-SV" dirty="0" smtClean="0">
                <a:solidFill>
                  <a:schemeClr val="bg1"/>
                </a:solidFill>
              </a:rPr>
              <a:t>alrededor </a:t>
            </a:r>
            <a:r>
              <a:rPr lang="es-SV" dirty="0">
                <a:solidFill>
                  <a:schemeClr val="bg1"/>
                </a:solidFill>
              </a:rPr>
              <a:t>del </a:t>
            </a:r>
            <a:endParaRPr lang="es-SV" dirty="0" smtClean="0">
              <a:solidFill>
                <a:schemeClr val="bg1"/>
              </a:solidFill>
            </a:endParaRPr>
          </a:p>
          <a:p>
            <a:pPr lvl="0" algn="ctr"/>
            <a:r>
              <a:rPr lang="es-SV" sz="4000" b="1" dirty="0" smtClean="0">
                <a:solidFill>
                  <a:schemeClr val="bg1"/>
                </a:solidFill>
              </a:rPr>
              <a:t>11</a:t>
            </a:r>
            <a:r>
              <a:rPr lang="es-SV" sz="4000" b="1" dirty="0">
                <a:solidFill>
                  <a:schemeClr val="bg1"/>
                </a:solidFill>
              </a:rPr>
              <a:t>%</a:t>
            </a:r>
            <a:r>
              <a:rPr lang="es-SV" dirty="0">
                <a:solidFill>
                  <a:schemeClr val="bg1"/>
                </a:solidFill>
              </a:rPr>
              <a:t> </a:t>
            </a:r>
            <a:endParaRPr lang="es-SV" dirty="0" smtClean="0">
              <a:solidFill>
                <a:schemeClr val="bg1"/>
              </a:solidFill>
            </a:endParaRPr>
          </a:p>
          <a:p>
            <a:pPr lvl="0" algn="ctr"/>
            <a:r>
              <a:rPr lang="es-SV" dirty="0" smtClean="0">
                <a:solidFill>
                  <a:schemeClr val="bg1"/>
                </a:solidFill>
              </a:rPr>
              <a:t>de </a:t>
            </a:r>
            <a:r>
              <a:rPr lang="es-SV" dirty="0">
                <a:solidFill>
                  <a:schemeClr val="bg1"/>
                </a:solidFill>
              </a:rPr>
              <a:t>las exportaciones totales del país. 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6460759" y="527791"/>
            <a:ext cx="224959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>
                <a:solidFill>
                  <a:schemeClr val="bg1"/>
                </a:solidFill>
              </a:rPr>
              <a:t>El </a:t>
            </a:r>
            <a:r>
              <a:rPr lang="es-SV" dirty="0">
                <a:solidFill>
                  <a:schemeClr val="bg1"/>
                </a:solidFill>
              </a:rPr>
              <a:t>Salvador muestra altos porcentajes de eficiencia productiva superiores al </a:t>
            </a:r>
            <a:r>
              <a:rPr lang="es-SV" sz="4000" b="1" dirty="0">
                <a:solidFill>
                  <a:schemeClr val="bg1"/>
                </a:solidFill>
              </a:rPr>
              <a:t>90% </a:t>
            </a:r>
            <a:endParaRPr lang="es-SV" sz="4000" b="1" dirty="0" smtClean="0">
              <a:solidFill>
                <a:schemeClr val="bg1"/>
              </a:solidFill>
            </a:endParaRPr>
          </a:p>
          <a:p>
            <a:pPr algn="ctr"/>
            <a:r>
              <a:rPr lang="es-SV" dirty="0" smtClean="0">
                <a:solidFill>
                  <a:schemeClr val="bg1"/>
                </a:solidFill>
              </a:rPr>
              <a:t>en </a:t>
            </a:r>
            <a:r>
              <a:rPr lang="es-SV" dirty="0">
                <a:solidFill>
                  <a:schemeClr val="bg1"/>
                </a:solidFill>
              </a:rPr>
              <a:t>el sector de Manufactura Liviana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500225" y="527791"/>
            <a:ext cx="22495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>
                <a:solidFill>
                  <a:schemeClr val="bg1"/>
                </a:solidFill>
              </a:rPr>
              <a:t>El </a:t>
            </a:r>
            <a:r>
              <a:rPr lang="es-SV" dirty="0">
                <a:solidFill>
                  <a:schemeClr val="bg1"/>
                </a:solidFill>
              </a:rPr>
              <a:t>sector de Manufactura Liviana presenta porcentajes de rotación de personal inferiores al </a:t>
            </a:r>
            <a:r>
              <a:rPr lang="es-SV" sz="4000" b="1" dirty="0">
                <a:solidFill>
                  <a:schemeClr val="bg1"/>
                </a:solidFill>
              </a:rPr>
              <a:t>10%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6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2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132162" y="3918240"/>
            <a:ext cx="200897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400" b="1" dirty="0">
                <a:solidFill>
                  <a:schemeClr val="bg1"/>
                </a:solidFill>
                <a:latin typeface="+mj-lt"/>
                <a:cs typeface="Arial" charset="0"/>
              </a:rPr>
              <a:t>Oportunidades de </a:t>
            </a:r>
            <a:r>
              <a:rPr lang="es-ES" sz="1400" b="1" dirty="0" smtClean="0">
                <a:solidFill>
                  <a:schemeClr val="bg1"/>
                </a:solidFill>
                <a:latin typeface="+mj-lt"/>
                <a:cs typeface="Arial" charset="0"/>
              </a:rPr>
              <a:t>inversión:</a:t>
            </a:r>
            <a:endParaRPr lang="es-ES" sz="1400" b="1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055963" y="4308741"/>
            <a:ext cx="2125134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300" b="1" dirty="0">
                <a:solidFill>
                  <a:schemeClr val="bg1"/>
                </a:solidFill>
              </a:rPr>
              <a:t>Centros de contacto</a:t>
            </a:r>
            <a:r>
              <a:rPr lang="es-SV" sz="1300" dirty="0">
                <a:solidFill>
                  <a:schemeClr val="bg1"/>
                </a:solidFill>
              </a:rPr>
              <a:t>:</a:t>
            </a:r>
            <a:endParaRPr lang="es-SV" sz="1300" dirty="0"/>
          </a:p>
          <a:p>
            <a:r>
              <a:rPr lang="es-ES" sz="1300" dirty="0">
                <a:solidFill>
                  <a:schemeClr val="bg1"/>
                </a:solidFill>
              </a:rPr>
              <a:t>Ventas de productos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Toma de pedidos, </a:t>
            </a:r>
            <a:r>
              <a:rPr lang="es-ES" sz="1300" i="1" dirty="0">
                <a:solidFill>
                  <a:schemeClr val="bg1"/>
                </a:solidFill>
              </a:rPr>
              <a:t>“Cross sales &amp; up sales”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Administración de la relación con clientes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Soporte técnico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Servicio al cliente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Soporte técnico para garantías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Atención de llamadas entrantes o salientes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otras.</a:t>
            </a:r>
          </a:p>
          <a:p>
            <a:pPr lvl="0"/>
            <a:endParaRPr lang="es-ES" sz="1300" dirty="0"/>
          </a:p>
        </p:txBody>
      </p:sp>
      <p:sp>
        <p:nvSpPr>
          <p:cNvPr id="17" name="Rectángulo 16"/>
          <p:cNvSpPr/>
          <p:nvPr/>
        </p:nvSpPr>
        <p:spPr>
          <a:xfrm>
            <a:off x="3539068" y="3877854"/>
            <a:ext cx="229446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300" b="1" dirty="0">
                <a:solidFill>
                  <a:schemeClr val="bg1"/>
                </a:solidFill>
              </a:rPr>
              <a:t>Servicios de procesamiento empresariales:</a:t>
            </a:r>
          </a:p>
          <a:p>
            <a:pPr lvl="0"/>
            <a:r>
              <a:rPr lang="es-SV" sz="1300" dirty="0">
                <a:solidFill>
                  <a:schemeClr val="bg1"/>
                </a:solidFill>
              </a:rPr>
              <a:t> </a:t>
            </a:r>
            <a:r>
              <a:rPr lang="es-ES" sz="1300" dirty="0">
                <a:solidFill>
                  <a:schemeClr val="bg1"/>
                </a:solidFill>
              </a:rPr>
              <a:t>Consolidación de datos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Contabilidad general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Procesamiento de órdenes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Conciliaciones bancarias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Transacciones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Contabilidad de activos fijos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Ingreso y transcripción de datos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Manejo de recurso humano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Contabilidad de inventarios</a:t>
            </a:r>
            <a:r>
              <a:rPr lang="es-SV" sz="1300" dirty="0">
                <a:solidFill>
                  <a:schemeClr val="bg1"/>
                </a:solidFill>
              </a:rPr>
              <a:t>, </a:t>
            </a:r>
            <a:r>
              <a:rPr lang="es-ES" sz="1300" dirty="0">
                <a:solidFill>
                  <a:schemeClr val="bg1"/>
                </a:solidFill>
              </a:rPr>
              <a:t>e</a:t>
            </a:r>
            <a:r>
              <a:rPr lang="es-ES" sz="1300" dirty="0" smtClean="0">
                <a:solidFill>
                  <a:schemeClr val="bg1"/>
                </a:solidFill>
              </a:rPr>
              <a:t>ntre </a:t>
            </a:r>
            <a:r>
              <a:rPr lang="es-ES" sz="1300" dirty="0">
                <a:solidFill>
                  <a:schemeClr val="bg1"/>
                </a:solidFill>
              </a:rPr>
              <a:t>otros.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6053667" y="3877854"/>
            <a:ext cx="22098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SV" sz="1300" b="1" dirty="0" smtClean="0">
                <a:solidFill>
                  <a:schemeClr val="bg1"/>
                </a:solidFill>
              </a:rPr>
              <a:t>Servicios </a:t>
            </a:r>
            <a:r>
              <a:rPr lang="es-SV" sz="1300" b="1" dirty="0">
                <a:solidFill>
                  <a:schemeClr val="bg1"/>
                </a:solidFill>
              </a:rPr>
              <a:t>de tecnología de la información:</a:t>
            </a:r>
          </a:p>
          <a:p>
            <a:r>
              <a:rPr lang="es-ES" sz="1300" dirty="0">
                <a:solidFill>
                  <a:schemeClr val="bg1"/>
                </a:solidFill>
              </a:rPr>
              <a:t>Desarrollo de software, realización de pruebas, administración de procesos de negocios (BPM) y administración de aplicaciones.</a:t>
            </a:r>
            <a:endParaRPr lang="es-SV" sz="1300" dirty="0">
              <a:solidFill>
                <a:schemeClr val="bg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973667" y="2726268"/>
            <a:ext cx="7289800" cy="999066"/>
          </a:xfrm>
          <a:prstGeom prst="rect">
            <a:avLst/>
          </a:prstGeom>
          <a:solidFill>
            <a:schemeClr val="accent1">
              <a:lumMod val="50000"/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383153" y="2859161"/>
            <a:ext cx="45719" cy="628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2" name="Rectángulo 21"/>
          <p:cNvSpPr/>
          <p:nvPr/>
        </p:nvSpPr>
        <p:spPr>
          <a:xfrm>
            <a:off x="3903134" y="2859161"/>
            <a:ext cx="386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Ubicación “nearshore” costo-eficiente </a:t>
            </a:r>
            <a:endParaRPr lang="es-SV" b="1" dirty="0" smtClean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con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desempeño excepcional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1473200" y="2810015"/>
            <a:ext cx="2336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Servicios empresariales </a:t>
            </a: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/>
            </a:r>
            <a:b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</a:br>
            <a:r>
              <a:rPr lang="es-SV" b="1" dirty="0" smtClean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a </a:t>
            </a:r>
            <a:r>
              <a:rPr lang="es-SV" b="1" dirty="0">
                <a:solidFill>
                  <a:schemeClr val="bg1"/>
                </a:solidFill>
                <a:latin typeface="Calibri" pitchFamily="34" charset="0"/>
                <a:cs typeface="Arial" charset="0"/>
              </a:rPr>
              <a:t>distancia</a:t>
            </a:r>
          </a:p>
        </p:txBody>
      </p:sp>
    </p:spTree>
    <p:extLst>
      <p:ext uri="{BB962C8B-B14F-4D97-AF65-F5344CB8AC3E}">
        <p14:creationId xmlns:p14="http://schemas.microsoft.com/office/powerpoint/2010/main" val="40502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9"/>
          <a:stretch/>
        </p:blipFill>
        <p:spPr>
          <a:xfrm>
            <a:off x="-37352" y="0"/>
            <a:ext cx="918733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522826" y="4005927"/>
            <a:ext cx="2249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4000" b="1" dirty="0" smtClean="0">
                <a:solidFill>
                  <a:schemeClr val="bg1"/>
                </a:solidFill>
              </a:rPr>
              <a:t>20,000</a:t>
            </a:r>
          </a:p>
          <a:p>
            <a:pPr algn="ctr"/>
            <a:r>
              <a:rPr lang="es-SV" dirty="0" smtClean="0">
                <a:solidFill>
                  <a:schemeClr val="bg1"/>
                </a:solidFill>
              </a:rPr>
              <a:t>Empleos directos generados y más de 11,000 estaciones de trabajo</a:t>
            </a:r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15558" y="909321"/>
            <a:ext cx="224959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>
                <a:solidFill>
                  <a:schemeClr val="bg1"/>
                </a:solidFill>
              </a:rPr>
              <a:t>El Salvador ha sido calificado por El Economista como </a:t>
            </a:r>
          </a:p>
          <a:p>
            <a:pPr algn="ctr"/>
            <a:r>
              <a:rPr lang="es-SV" dirty="0" smtClean="0">
                <a:solidFill>
                  <a:schemeClr val="bg1"/>
                </a:solidFill>
              </a:rPr>
              <a:t>“el país de las tercerizaciones”</a:t>
            </a:r>
            <a:endParaRPr lang="es-SV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45425" y="1017043"/>
            <a:ext cx="22495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sz="4000" b="1" dirty="0" smtClean="0">
                <a:solidFill>
                  <a:schemeClr val="tx2"/>
                </a:solidFill>
              </a:rPr>
              <a:t>19%</a:t>
            </a:r>
          </a:p>
          <a:p>
            <a:pPr algn="ctr"/>
            <a:r>
              <a:rPr lang="es-SV" dirty="0" smtClean="0">
                <a:solidFill>
                  <a:schemeClr val="tx2"/>
                </a:solidFill>
              </a:rPr>
              <a:t>Tasa de crecimiento histórica del sector</a:t>
            </a:r>
            <a:endParaRPr lang="es-SV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" t="4172" r="1"/>
          <a:stretch/>
        </p:blipFill>
        <p:spPr>
          <a:xfrm>
            <a:off x="0" y="8466"/>
            <a:ext cx="9144000" cy="6849533"/>
          </a:xfrm>
          <a:prstGeom prst="rect">
            <a:avLst/>
          </a:prstGeom>
        </p:spPr>
      </p:pic>
      <p:sp>
        <p:nvSpPr>
          <p:cNvPr id="5" name="TextBox 15"/>
          <p:cNvSpPr txBox="1">
            <a:spLocks noChangeArrowheads="1"/>
          </p:cNvSpPr>
          <p:nvPr/>
        </p:nvSpPr>
        <p:spPr bwMode="auto">
          <a:xfrm>
            <a:off x="768472" y="4407603"/>
            <a:ext cx="30594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latin typeface="+mj-lt"/>
                <a:cs typeface="Arial" charset="0"/>
              </a:rPr>
              <a:t>Oportunidades de </a:t>
            </a:r>
            <a:r>
              <a:rPr lang="es-ES" sz="1600" b="1" dirty="0" smtClean="0">
                <a:solidFill>
                  <a:srgbClr val="1F497D"/>
                </a:solidFill>
                <a:latin typeface="+mj-lt"/>
                <a:cs typeface="Arial" charset="0"/>
              </a:rPr>
              <a:t>inversión:</a:t>
            </a:r>
            <a:endParaRPr lang="es-ES" sz="1600" dirty="0">
              <a:solidFill>
                <a:srgbClr val="1F497D"/>
              </a:solidFill>
              <a:latin typeface="+mj-lt"/>
              <a:cs typeface="Arial" charset="0"/>
            </a:endParaRPr>
          </a:p>
        </p:txBody>
      </p:sp>
      <p:sp>
        <p:nvSpPr>
          <p:cNvPr id="6" name="TextBox 16"/>
          <p:cNvSpPr txBox="1">
            <a:spLocks noChangeArrowheads="1"/>
          </p:cNvSpPr>
          <p:nvPr/>
        </p:nvSpPr>
        <p:spPr bwMode="auto">
          <a:xfrm>
            <a:off x="5391274" y="4467556"/>
            <a:ext cx="3495100" cy="13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>
              <a:spcAft>
                <a:spcPts val="600"/>
              </a:spcAft>
            </a:pPr>
            <a:endParaRPr lang="es-ES" sz="1600" dirty="0">
              <a:solidFill>
                <a:srgbClr val="1F497D"/>
              </a:solidFill>
              <a:latin typeface="+mj-lt"/>
              <a:cs typeface="Arial" charset="0"/>
            </a:endParaRPr>
          </a:p>
          <a:p>
            <a:pPr marL="179388" indent="-179388" algn="just">
              <a:spcAft>
                <a:spcPts val="600"/>
              </a:spcAft>
              <a:buFont typeface="Arial" charset="0"/>
              <a:buChar char="•"/>
            </a:pPr>
            <a:r>
              <a:rPr lang="es-ES" sz="1600" dirty="0">
                <a:solidFill>
                  <a:srgbClr val="1F497D"/>
                </a:solidFill>
                <a:latin typeface="+mj-lt"/>
                <a:cs typeface="Arial" charset="0"/>
              </a:rPr>
              <a:t>Confección de prendas dentro de la categoría de </a:t>
            </a:r>
            <a:r>
              <a:rPr lang="es-ES" altLang="es-ES" sz="1600" dirty="0">
                <a:solidFill>
                  <a:srgbClr val="1F497D"/>
                </a:solidFill>
                <a:latin typeface="+mj-lt"/>
                <a:cs typeface="Arial" charset="0"/>
              </a:rPr>
              <a:t>“</a:t>
            </a:r>
            <a:r>
              <a:rPr lang="es-ES" sz="1600" dirty="0">
                <a:solidFill>
                  <a:srgbClr val="1F497D"/>
                </a:solidFill>
                <a:latin typeface="+mj-lt"/>
                <a:cs typeface="Arial" charset="0"/>
              </a:rPr>
              <a:t>Simple Transformación</a:t>
            </a:r>
            <a:r>
              <a:rPr lang="es-ES" altLang="es-ES" sz="1600" dirty="0">
                <a:solidFill>
                  <a:srgbClr val="1F497D"/>
                </a:solidFill>
                <a:latin typeface="+mj-lt"/>
                <a:cs typeface="Arial" charset="0"/>
              </a:rPr>
              <a:t>”</a:t>
            </a:r>
            <a:r>
              <a:rPr lang="es-ES" sz="1600" dirty="0">
                <a:solidFill>
                  <a:srgbClr val="1F497D"/>
                </a:solidFill>
                <a:latin typeface="+mj-lt"/>
                <a:cs typeface="Arial" charset="0"/>
              </a:rPr>
              <a:t>: brasieres, vestidos de niña, boxers, pijamas y maletas.</a:t>
            </a:r>
          </a:p>
        </p:txBody>
      </p: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649940" y="4754124"/>
            <a:ext cx="4303061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9388" indent="-179388" algn="just">
              <a:spcAft>
                <a:spcPts val="600"/>
              </a:spcAft>
              <a:buFont typeface="Arial" charset="0"/>
              <a:buChar char="•"/>
            </a:pPr>
            <a:r>
              <a:rPr lang="es-ES" sz="1600" dirty="0">
                <a:solidFill>
                  <a:srgbClr val="1F497D"/>
                </a:solidFill>
                <a:cs typeface="Arial" charset="0"/>
              </a:rPr>
              <a:t>Manufactura de hilaza y telas</a:t>
            </a:r>
            <a:r>
              <a:rPr lang="es-ES" sz="1600" dirty="0" smtClean="0">
                <a:solidFill>
                  <a:srgbClr val="1F497D"/>
                </a:solidFill>
                <a:cs typeface="Arial" charset="0"/>
              </a:rPr>
              <a:t>.</a:t>
            </a:r>
            <a:endParaRPr lang="es-ES" sz="1600" dirty="0">
              <a:solidFill>
                <a:srgbClr val="1F497D"/>
              </a:solidFill>
              <a:cs typeface="Arial" charset="0"/>
            </a:endParaRPr>
          </a:p>
          <a:p>
            <a:pPr marL="179388" indent="-179388" algn="just">
              <a:spcAft>
                <a:spcPts val="600"/>
              </a:spcAft>
              <a:buFont typeface="Arial" charset="0"/>
              <a:buChar char="•"/>
            </a:pPr>
            <a:r>
              <a:rPr lang="es-ES" sz="1600" dirty="0">
                <a:solidFill>
                  <a:srgbClr val="1F497D"/>
                </a:solidFill>
                <a:cs typeface="Arial" charset="0"/>
              </a:rPr>
              <a:t>Confección de prendas de tejido de punto con accesorios y embellecimientos (bordados, serigrafía, aplicaciones, entre otros), prendas para atletas de alto rendimiento, suéteres o prendas de alto valor agregado y alta rotación.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533399" y="3090335"/>
            <a:ext cx="7603067" cy="999066"/>
          </a:xfrm>
          <a:prstGeom prst="rect">
            <a:avLst/>
          </a:prstGeom>
          <a:solidFill>
            <a:schemeClr val="accent1">
              <a:lumMod val="50000"/>
              <a:alpha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037657" y="3229167"/>
            <a:ext cx="45719" cy="628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3267892" y="3249457"/>
            <a:ext cx="468405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SV" sz="1600" b="1" dirty="0" smtClean="0">
                <a:solidFill>
                  <a:schemeClr val="bg1"/>
                </a:solidFill>
              </a:rPr>
              <a:t>Tejiendo </a:t>
            </a:r>
            <a:r>
              <a:rPr lang="es-SV" sz="1600" b="1" dirty="0">
                <a:solidFill>
                  <a:schemeClr val="bg1"/>
                </a:solidFill>
              </a:rPr>
              <a:t>un futuro brillante y responsable con una industria verticalmente integrada con fácil acceso a mercados</a:t>
            </a:r>
            <a:endParaRPr lang="es-ES" sz="1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649940" y="3381985"/>
            <a:ext cx="229294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b="1" dirty="0">
                <a:solidFill>
                  <a:srgbClr val="FFFFFF"/>
                </a:solidFill>
                <a:latin typeface="+mn-lt"/>
                <a:cs typeface="Arial" charset="0"/>
              </a:rPr>
              <a:t>Textiles </a:t>
            </a:r>
            <a:r>
              <a:rPr lang="es-ES" b="1" dirty="0" smtClean="0">
                <a:solidFill>
                  <a:srgbClr val="FFFFFF"/>
                </a:solidFill>
                <a:latin typeface="+mn-lt"/>
                <a:cs typeface="Arial" charset="0"/>
              </a:rPr>
              <a:t>Especializados </a:t>
            </a:r>
            <a:r>
              <a:rPr lang="es-ES" b="1" dirty="0">
                <a:solidFill>
                  <a:srgbClr val="FFFFFF"/>
                </a:solidFill>
                <a:latin typeface="+mn-lt"/>
                <a:cs typeface="Arial" charset="0"/>
              </a:rPr>
              <a:t>y Confección</a:t>
            </a:r>
            <a:endParaRPr lang="es-ES" dirty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9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370426" y="3910677"/>
            <a:ext cx="26684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>
                <a:solidFill>
                  <a:schemeClr val="bg1"/>
                </a:solidFill>
              </a:rPr>
              <a:t>En </a:t>
            </a:r>
            <a:r>
              <a:rPr lang="es-SV" dirty="0">
                <a:solidFill>
                  <a:schemeClr val="bg1"/>
                </a:solidFill>
              </a:rPr>
              <a:t>2015, las exportaciones del sector lograron un valor de </a:t>
            </a:r>
            <a:r>
              <a:rPr lang="es-SV" sz="4000" b="1" dirty="0">
                <a:solidFill>
                  <a:schemeClr val="bg1"/>
                </a:solidFill>
              </a:rPr>
              <a:t>US$2,551</a:t>
            </a:r>
            <a:r>
              <a:rPr lang="es-SV" dirty="0">
                <a:solidFill>
                  <a:schemeClr val="bg1"/>
                </a:solidFill>
              </a:rPr>
              <a:t> millones, incrementando un 6.2% con respecto al año 2014.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15558" y="661184"/>
            <a:ext cx="22495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Único</a:t>
            </a:r>
          </a:p>
          <a:p>
            <a:pPr algn="ctr"/>
            <a:r>
              <a:rPr lang="es-SV" dirty="0" smtClean="0">
                <a:solidFill>
                  <a:schemeClr val="bg1"/>
                </a:solidFill>
              </a:rPr>
              <a:t>país </a:t>
            </a:r>
            <a:r>
              <a:rPr lang="es-SV" dirty="0">
                <a:solidFill>
                  <a:schemeClr val="bg1"/>
                </a:solidFill>
              </a:rPr>
              <a:t>que ha podido desarrollar un clúster de sintéticos completo en </a:t>
            </a:r>
            <a:r>
              <a:rPr lang="es-SV" dirty="0" smtClean="0">
                <a:solidFill>
                  <a:schemeClr val="bg1"/>
                </a:solidFill>
              </a:rPr>
              <a:t>Centroamérica</a:t>
            </a:r>
            <a:r>
              <a:rPr lang="es-SV" dirty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545425" y="938182"/>
            <a:ext cx="22495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dirty="0" smtClean="0">
                <a:solidFill>
                  <a:schemeClr val="tx2"/>
                </a:solidFill>
              </a:rPr>
              <a:t>El </a:t>
            </a:r>
            <a:r>
              <a:rPr lang="es-SV" dirty="0">
                <a:solidFill>
                  <a:schemeClr val="tx2"/>
                </a:solidFill>
              </a:rPr>
              <a:t>sector representa el </a:t>
            </a:r>
            <a:r>
              <a:rPr lang="es-SV" sz="4000" b="1" dirty="0">
                <a:solidFill>
                  <a:schemeClr val="tx2"/>
                </a:solidFill>
              </a:rPr>
              <a:t>47%</a:t>
            </a:r>
            <a:r>
              <a:rPr lang="es-SV" dirty="0">
                <a:solidFill>
                  <a:schemeClr val="tx2"/>
                </a:solidFill>
              </a:rPr>
              <a:t> de las exportaciones totales del país.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playa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" r="4375"/>
          <a:stretch/>
        </p:blipFill>
        <p:spPr>
          <a:xfrm>
            <a:off x="0" y="1"/>
            <a:ext cx="9258300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694267" y="635000"/>
            <a:ext cx="7927554" cy="1007534"/>
          </a:xfrm>
          <a:prstGeom prst="rect">
            <a:avLst/>
          </a:prstGeom>
          <a:solidFill>
            <a:schemeClr val="accent1">
              <a:lumMod val="50000"/>
              <a:alpha val="77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2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085635" y="820527"/>
            <a:ext cx="45719" cy="62883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260601" y="891816"/>
            <a:ext cx="61679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cs typeface="Arial" charset="0"/>
              </a:rPr>
              <a:t>El destino ideal para turismo, turismo médico y negocios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940563" y="888903"/>
            <a:ext cx="11907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s-ES" b="1" dirty="0">
                <a:solidFill>
                  <a:schemeClr val="bg1"/>
                </a:solidFill>
                <a:cs typeface="Arial" charset="0"/>
              </a:rPr>
              <a:t>Turismo</a:t>
            </a:r>
            <a:endParaRPr lang="es-SV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TextBox 16"/>
          <p:cNvSpPr txBox="1">
            <a:spLocks noChangeArrowheads="1"/>
          </p:cNvSpPr>
          <p:nvPr/>
        </p:nvSpPr>
        <p:spPr bwMode="auto">
          <a:xfrm>
            <a:off x="232834" y="2547136"/>
            <a:ext cx="36322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Hoteles/Hoteles boutique </a:t>
            </a:r>
            <a:r>
              <a:rPr lang="es-SV" sz="1600" dirty="0" smtClean="0">
                <a:solidFill>
                  <a:schemeClr val="bg1"/>
                </a:solidFill>
                <a:latin typeface="+mj-lt"/>
                <a:cs typeface="Arial" charset="0"/>
              </a:rPr>
              <a:t/>
            </a:r>
            <a:br>
              <a:rPr lang="es-SV" sz="1600" dirty="0" smtClean="0">
                <a:solidFill>
                  <a:schemeClr val="bg1"/>
                </a:solidFill>
                <a:latin typeface="+mj-lt"/>
                <a:cs typeface="Arial" charset="0"/>
              </a:rPr>
            </a:br>
            <a:r>
              <a:rPr lang="es-SV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(</a:t>
            </a: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de playa, surf, negocio, ecoturismo, entre otros)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Centros de ferias y convenciones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Marinas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Spas y centros de </a:t>
            </a:r>
            <a:r>
              <a:rPr lang="es-SV" sz="1600" dirty="0" err="1">
                <a:solidFill>
                  <a:schemeClr val="bg1"/>
                </a:solidFill>
                <a:latin typeface="+mj-lt"/>
                <a:cs typeface="Arial" charset="0"/>
              </a:rPr>
              <a:t>wellness</a:t>
            </a:r>
            <a:endParaRPr lang="es-SV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s-SV" sz="1600" dirty="0">
                <a:solidFill>
                  <a:schemeClr val="bg1"/>
                </a:solidFill>
                <a:latin typeface="+mj-lt"/>
                <a:cs typeface="Arial" charset="0"/>
              </a:rPr>
              <a:t>Desarrollos de uso </a:t>
            </a:r>
            <a:r>
              <a:rPr lang="es-SV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mixto</a:t>
            </a:r>
            <a:endParaRPr lang="es-SV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808651" y="2013871"/>
            <a:ext cx="35008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  <a:latin typeface="+mj-lt"/>
                <a:cs typeface="Arial" charset="0"/>
              </a:rPr>
              <a:t>Oportunidades de inversión en Turismo:</a:t>
            </a:r>
          </a:p>
        </p:txBody>
      </p:sp>
      <p:sp>
        <p:nvSpPr>
          <p:cNvPr id="15" name="TextBox 15"/>
          <p:cNvSpPr txBox="1">
            <a:spLocks noChangeArrowheads="1"/>
          </p:cNvSpPr>
          <p:nvPr/>
        </p:nvSpPr>
        <p:spPr bwMode="auto">
          <a:xfrm>
            <a:off x="5558591" y="2013871"/>
            <a:ext cx="2645609" cy="510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s-ES" sz="1600" b="1" dirty="0">
                <a:solidFill>
                  <a:srgbClr val="1F497D"/>
                </a:solidFill>
                <a:latin typeface="+mj-lt"/>
                <a:cs typeface="Arial" charset="0"/>
              </a:rPr>
              <a:t>Oportunidades de inversión </a:t>
            </a:r>
            <a:r>
              <a:rPr lang="es-ES" sz="1600" b="1" dirty="0" smtClean="0">
                <a:solidFill>
                  <a:srgbClr val="1F497D"/>
                </a:solidFill>
                <a:latin typeface="+mj-lt"/>
                <a:cs typeface="Arial" charset="0"/>
              </a:rPr>
              <a:t>en servicios médicos:</a:t>
            </a:r>
            <a:endParaRPr lang="es-ES" sz="1600" b="1" dirty="0">
              <a:solidFill>
                <a:srgbClr val="1F497D"/>
              </a:solidFill>
              <a:latin typeface="+mj-lt"/>
              <a:cs typeface="Arial" charset="0"/>
            </a:endParaRP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5491792" y="2634972"/>
            <a:ext cx="351674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9388" indent="-179388">
              <a:spcAft>
                <a:spcPts val="0"/>
              </a:spcAft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Hospitales</a:t>
            </a:r>
            <a:endParaRPr lang="es-ES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179388" indent="-179388">
              <a:spcAft>
                <a:spcPts val="0"/>
              </a:spcAft>
              <a:buFont typeface="Arial" charset="0"/>
              <a:buChar char="•"/>
            </a:pPr>
            <a:r>
              <a:rPr lang="es-ES" sz="1600" dirty="0">
                <a:solidFill>
                  <a:schemeClr val="bg1"/>
                </a:solidFill>
                <a:latin typeface="+mj-lt"/>
                <a:cs typeface="Arial" charset="0"/>
              </a:rPr>
              <a:t>Clínicas </a:t>
            </a:r>
            <a:r>
              <a:rPr lang="es-ES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especializadas</a:t>
            </a:r>
            <a:endParaRPr lang="es-ES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179388" indent="-179388">
              <a:spcAft>
                <a:spcPts val="0"/>
              </a:spcAft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Spas médicos</a:t>
            </a:r>
            <a:endParaRPr lang="es-ES" sz="1600" dirty="0">
              <a:solidFill>
                <a:schemeClr val="bg1"/>
              </a:solidFill>
              <a:latin typeface="+mj-lt"/>
              <a:cs typeface="Arial" charset="0"/>
            </a:endParaRPr>
          </a:p>
          <a:p>
            <a:pPr marL="179388" indent="-179388">
              <a:spcAft>
                <a:spcPts val="0"/>
              </a:spcAft>
              <a:buFont typeface="Arial" charset="0"/>
              <a:buChar char="•"/>
            </a:pPr>
            <a:r>
              <a:rPr lang="es-ES" sz="1600" dirty="0" smtClean="0">
                <a:solidFill>
                  <a:schemeClr val="bg1"/>
                </a:solidFill>
                <a:latin typeface="+mj-lt"/>
                <a:cs typeface="Arial" charset="0"/>
              </a:rPr>
              <a:t>Hospitales resort</a:t>
            </a:r>
            <a:endParaRPr lang="es-ES" sz="1600" dirty="0">
              <a:solidFill>
                <a:schemeClr val="bg1"/>
              </a:solidFill>
              <a:latin typeface="+mj-lt"/>
              <a:cs typeface="Arial" charset="0"/>
            </a:endParaRPr>
          </a:p>
        </p:txBody>
      </p:sp>
      <p:pic>
        <p:nvPicPr>
          <p:cNvPr id="11" name="Imagen 10" descr="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6" t="90163" r="43533" b="1209"/>
          <a:stretch/>
        </p:blipFill>
        <p:spPr>
          <a:xfrm>
            <a:off x="7108699" y="6223000"/>
            <a:ext cx="1319868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522826" y="4177377"/>
            <a:ext cx="2249595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</a:rPr>
              <a:t>4.51%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Aporte del sector Turismo al PIB nacional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15558" y="657890"/>
            <a:ext cx="2249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</a:rPr>
              <a:t>4.9% </a:t>
            </a:r>
            <a:r>
              <a:rPr lang="es-MX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MX" dirty="0" smtClean="0">
                <a:solidFill>
                  <a:schemeClr val="bg1"/>
                </a:solidFill>
              </a:rPr>
              <a:t>Incremento de ingreso de visitantes - de junio 2015 a Mayo 2016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545425" y="722433"/>
            <a:ext cx="2249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tx2"/>
                </a:solidFill>
              </a:rPr>
              <a:t>5.1%</a:t>
            </a:r>
          </a:p>
          <a:p>
            <a:pPr algn="ctr"/>
            <a:r>
              <a:rPr lang="es-MX" dirty="0" smtClean="0">
                <a:solidFill>
                  <a:schemeClr val="tx2"/>
                </a:solidFill>
              </a:rPr>
              <a:t>Incremento de ingresos del turismo – </a:t>
            </a:r>
            <a:r>
              <a:rPr lang="es-MX" dirty="0">
                <a:solidFill>
                  <a:schemeClr val="tx2"/>
                </a:solidFill>
              </a:rPr>
              <a:t>d</a:t>
            </a:r>
            <a:r>
              <a:rPr lang="es-MX" dirty="0" smtClean="0">
                <a:solidFill>
                  <a:schemeClr val="tx2"/>
                </a:solidFill>
              </a:rPr>
              <a:t>e junio 2015 a Mayo 2016</a:t>
            </a:r>
            <a:endParaRPr lang="es-MX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3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/>
          <a:stretch/>
        </p:blipFill>
        <p:spPr>
          <a:xfrm>
            <a:off x="5977" y="0"/>
            <a:ext cx="9138023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4701" y="280769"/>
            <a:ext cx="8212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s-SV" b="1" kern="0" dirty="0">
                <a:solidFill>
                  <a:prstClr val="white"/>
                </a:solidFill>
              </a:rPr>
              <a:t>En PROESA ponemos a su disposición diversos servicios para apoyarlo durante </a:t>
            </a:r>
            <a:r>
              <a:rPr lang="es-SV" b="1" kern="0" dirty="0" smtClean="0">
                <a:solidFill>
                  <a:prstClr val="white"/>
                </a:solidFill>
              </a:rPr>
              <a:t/>
            </a:r>
            <a:br>
              <a:rPr lang="es-SV" b="1" kern="0" dirty="0" smtClean="0">
                <a:solidFill>
                  <a:prstClr val="white"/>
                </a:solidFill>
              </a:rPr>
            </a:br>
            <a:r>
              <a:rPr lang="es-SV" b="1" kern="0" dirty="0" smtClean="0">
                <a:solidFill>
                  <a:prstClr val="white"/>
                </a:solidFill>
              </a:rPr>
              <a:t>el </a:t>
            </a:r>
            <a:r>
              <a:rPr lang="es-SV" b="1" kern="0" dirty="0">
                <a:solidFill>
                  <a:prstClr val="white"/>
                </a:solidFill>
              </a:rPr>
              <a:t>proceso de evaluación, establecimiento y operación de su negocio en El Salvador</a:t>
            </a:r>
          </a:p>
        </p:txBody>
      </p:sp>
      <p:sp>
        <p:nvSpPr>
          <p:cNvPr id="6" name="3 Marcador de contenido"/>
          <p:cNvSpPr txBox="1">
            <a:spLocks/>
          </p:cNvSpPr>
          <p:nvPr/>
        </p:nvSpPr>
        <p:spPr bwMode="auto">
          <a:xfrm>
            <a:off x="3035200" y="2338686"/>
            <a:ext cx="566146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s-ES"/>
            </a:defPPr>
            <a:lvl1pPr marL="180000" indent="-171450" algn="just" eaLnBrk="0" hangingPunct="0">
              <a:spcBef>
                <a:spcPct val="20000"/>
              </a:spcBef>
              <a:buFont typeface="Wingdings" charset="2"/>
              <a:buChar char="§"/>
              <a:defRPr sz="120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s-SV" sz="1300" dirty="0"/>
              <a:t>Asesoría sobre </a:t>
            </a:r>
            <a:r>
              <a:rPr lang="es-SV" sz="1300" dirty="0" smtClean="0"/>
              <a:t>regulaciones</a:t>
            </a:r>
            <a:r>
              <a:rPr lang="es-SV" sz="1300" dirty="0"/>
              <a:t>, disponibilidad de capital humano, costos, clima de negocios, factores económicos y cualquier otra información </a:t>
            </a:r>
            <a:r>
              <a:rPr lang="es-SV" sz="1300" dirty="0" smtClean="0"/>
              <a:t>requerida</a:t>
            </a:r>
          </a:p>
          <a:p>
            <a:pPr marL="8550" indent="0">
              <a:buNone/>
            </a:pPr>
            <a:endParaRPr lang="es-SV" sz="1300" dirty="0"/>
          </a:p>
          <a:p>
            <a:r>
              <a:rPr lang="es-SV" sz="1300" dirty="0"/>
              <a:t>Atención personalizada a consultas </a:t>
            </a:r>
            <a:r>
              <a:rPr lang="es-SV" sz="1300" dirty="0" smtClean="0"/>
              <a:t>específicas</a:t>
            </a:r>
            <a:endParaRPr lang="es-SV" sz="1300" dirty="0"/>
          </a:p>
        </p:txBody>
      </p:sp>
      <p:sp>
        <p:nvSpPr>
          <p:cNvPr id="7" name="8 Rectángulo"/>
          <p:cNvSpPr/>
          <p:nvPr/>
        </p:nvSpPr>
        <p:spPr>
          <a:xfrm>
            <a:off x="3015456" y="1101581"/>
            <a:ext cx="5357272" cy="1116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 smtClean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Información </a:t>
            </a:r>
            <a:r>
              <a:rPr lang="es-SV" sz="1300" dirty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sobre oportunidades de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inversión, incentivos y ventajas </a:t>
            </a:r>
            <a:r>
              <a:rPr lang="es-SV" sz="1300" dirty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de invertir en el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país</a:t>
            </a:r>
          </a:p>
          <a:p>
            <a:pPr marL="8550" algn="just" eaLnBrk="0" hangingPunct="0">
              <a:spcBef>
                <a:spcPct val="20000"/>
              </a:spcBef>
            </a:pPr>
            <a:endParaRPr lang="es-SV" sz="1300" dirty="0" smtClean="0">
              <a:solidFill>
                <a:schemeClr val="bg1"/>
              </a:solidFill>
              <a:latin typeface="+mj-lt"/>
              <a:ea typeface="ＭＳ Ｐゴシック" charset="0"/>
              <a:cs typeface="Arial" pitchFamily="34" charset="0"/>
            </a:endParaRPr>
          </a:p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 smtClean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Estadísticas </a:t>
            </a:r>
            <a:r>
              <a:rPr lang="es-SV" sz="1300" dirty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e Información sectorial a la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ea typeface="ＭＳ Ｐゴシック" charset="0"/>
                <a:cs typeface="Arial" pitchFamily="34" charset="0"/>
              </a:rPr>
              <a:t>medida</a:t>
            </a:r>
            <a:endParaRPr lang="es-SV" sz="1300" dirty="0">
              <a:solidFill>
                <a:schemeClr val="bg1"/>
              </a:solidFill>
              <a:latin typeface="+mj-lt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9 Rectángulo"/>
          <p:cNvSpPr/>
          <p:nvPr/>
        </p:nvSpPr>
        <p:spPr>
          <a:xfrm>
            <a:off x="3052134" y="3662852"/>
            <a:ext cx="5746034" cy="2661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A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gendas </a:t>
            </a: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a la medida para visitas a El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Salvador</a:t>
            </a:r>
          </a:p>
          <a:p>
            <a:pPr marL="8550" algn="just" eaLnBrk="0" hangingPunct="0">
              <a:spcBef>
                <a:spcPct val="20000"/>
              </a:spcBef>
            </a:pPr>
            <a:endParaRPr lang="es-SV" sz="13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Apoyo especializado previo, durante y posterior a la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inversión</a:t>
            </a:r>
            <a:b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</a:br>
            <a:endParaRPr lang="es-SV" sz="1300" dirty="0" smtClean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8550" algn="just" eaLnBrk="0" hangingPunct="0">
              <a:spcBef>
                <a:spcPct val="20000"/>
              </a:spcBef>
            </a:pPr>
            <a:endParaRPr lang="es-SV" sz="13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G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eneración </a:t>
            </a: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de contactos locales para el desarrollo de su </a:t>
            </a:r>
            <a:r>
              <a:rPr lang="es-SV" sz="13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negocio</a:t>
            </a:r>
          </a:p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endParaRPr lang="es-SV" sz="13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8550" algn="just" eaLnBrk="0" hangingPunct="0">
              <a:spcBef>
                <a:spcPct val="20000"/>
              </a:spcBef>
            </a:pPr>
            <a:endParaRPr lang="es-SV" sz="13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marL="180000" indent="-171450" algn="just" eaLnBrk="0" hangingPunct="0">
              <a:spcBef>
                <a:spcPct val="20000"/>
              </a:spcBef>
              <a:buFont typeface="Wingdings" charset="2"/>
              <a:buChar char="§"/>
            </a:pPr>
            <a:r>
              <a:rPr lang="es-SV" sz="1300" dirty="0">
                <a:solidFill>
                  <a:schemeClr val="bg1"/>
                </a:solidFill>
                <a:latin typeface="+mj-lt"/>
                <a:cs typeface="Arial" pitchFamily="34" charset="0"/>
              </a:rPr>
              <a:t>Apoyo en los trámites requeridos para establecer o para expandir operaciones en el país</a:t>
            </a: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403149" y="2585055"/>
            <a:ext cx="139502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es-ES"/>
            </a:defPPr>
            <a:lvl1pPr>
              <a:defRPr b="1" spc="-8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 algn="ctr"/>
            <a:r>
              <a:rPr lang="es-ES" dirty="0"/>
              <a:t>Información</a:t>
            </a:r>
          </a:p>
          <a:p>
            <a:pPr algn="ctr"/>
            <a:r>
              <a:rPr lang="es-ES" dirty="0"/>
              <a:t>estratégica</a:t>
            </a:r>
          </a:p>
        </p:txBody>
      </p:sp>
      <p:sp>
        <p:nvSpPr>
          <p:cNvPr id="10" name="13 Rectángulo"/>
          <p:cNvSpPr/>
          <p:nvPr/>
        </p:nvSpPr>
        <p:spPr>
          <a:xfrm>
            <a:off x="320188" y="3907416"/>
            <a:ext cx="168118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s-SV" b="1" spc="-80" dirty="0">
                <a:solidFill>
                  <a:schemeClr val="bg1"/>
                </a:solidFill>
                <a:latin typeface="+mn-lt"/>
                <a:cs typeface="Arial" charset="0"/>
              </a:rPr>
              <a:t>Asesoría y </a:t>
            </a:r>
          </a:p>
          <a:p>
            <a:pPr algn="ctr"/>
            <a:r>
              <a:rPr lang="es-SV" b="1" spc="-80" dirty="0">
                <a:solidFill>
                  <a:schemeClr val="bg1"/>
                </a:solidFill>
                <a:latin typeface="+mn-lt"/>
                <a:cs typeface="Arial" charset="0"/>
              </a:rPr>
              <a:t>asistencia</a:t>
            </a:r>
          </a:p>
          <a:p>
            <a:pPr algn="ctr"/>
            <a:r>
              <a:rPr lang="es-SV" b="1" spc="-80" dirty="0">
                <a:solidFill>
                  <a:schemeClr val="bg1"/>
                </a:solidFill>
                <a:latin typeface="+mn-lt"/>
                <a:cs typeface="Arial" charset="0"/>
              </a:rPr>
              <a:t> </a:t>
            </a:r>
            <a:r>
              <a:rPr lang="es-SV" b="1" spc="-80" dirty="0" smtClean="0">
                <a:solidFill>
                  <a:schemeClr val="bg1"/>
                </a:solidFill>
                <a:latin typeface="+mn-lt"/>
                <a:cs typeface="Arial" charset="0"/>
              </a:rPr>
              <a:t>técnica especializada</a:t>
            </a:r>
            <a:endParaRPr lang="es-SV" b="1" spc="-80" dirty="0">
              <a:solidFill>
                <a:schemeClr val="bg1"/>
              </a:solidFill>
              <a:latin typeface="+mn-lt"/>
              <a:cs typeface="Arial" charset="0"/>
            </a:endParaRPr>
          </a:p>
        </p:txBody>
      </p:sp>
      <p:sp>
        <p:nvSpPr>
          <p:cNvPr id="11" name="17 Rectángulo"/>
          <p:cNvSpPr/>
          <p:nvPr/>
        </p:nvSpPr>
        <p:spPr>
          <a:xfrm>
            <a:off x="320189" y="1454431"/>
            <a:ext cx="168118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/>
            <a:r>
              <a:rPr lang="es-SV" b="1" spc="-80" dirty="0" smtClean="0">
                <a:solidFill>
                  <a:schemeClr val="bg1"/>
                </a:solidFill>
                <a:latin typeface="+mn-lt"/>
                <a:cs typeface="Arial" charset="0"/>
              </a:rPr>
              <a:t>Oportunidades</a:t>
            </a:r>
          </a:p>
          <a:p>
            <a:pPr algn="ctr"/>
            <a:r>
              <a:rPr lang="es-SV" b="1" spc="-80" dirty="0" smtClean="0">
                <a:solidFill>
                  <a:schemeClr val="bg1"/>
                </a:solidFill>
                <a:latin typeface="+mn-lt"/>
                <a:cs typeface="Arial" charset="0"/>
              </a:rPr>
              <a:t>de </a:t>
            </a:r>
            <a:r>
              <a:rPr lang="es-SV" b="1" spc="-80" dirty="0">
                <a:solidFill>
                  <a:schemeClr val="bg1"/>
                </a:solidFill>
                <a:latin typeface="+mn-lt"/>
                <a:cs typeface="Arial" charset="0"/>
              </a:rPr>
              <a:t>negocio</a:t>
            </a:r>
          </a:p>
        </p:txBody>
      </p:sp>
      <p:cxnSp>
        <p:nvCxnSpPr>
          <p:cNvPr id="13" name="Conector recto 12"/>
          <p:cNvCxnSpPr/>
          <p:nvPr/>
        </p:nvCxnSpPr>
        <p:spPr>
          <a:xfrm>
            <a:off x="1879600" y="939800"/>
            <a:ext cx="0" cy="115993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>
            <a:off x="1879600" y="2218266"/>
            <a:ext cx="0" cy="115993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/>
          <p:cNvCxnSpPr/>
          <p:nvPr/>
        </p:nvCxnSpPr>
        <p:spPr>
          <a:xfrm>
            <a:off x="1879600" y="3466340"/>
            <a:ext cx="0" cy="25449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n 11" descr="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9" t="15185" r="66229" b="10617"/>
          <a:stretch/>
        </p:blipFill>
        <p:spPr>
          <a:xfrm>
            <a:off x="2001375" y="1041400"/>
            <a:ext cx="1122825" cy="508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2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4"/>
          <a:stretch/>
        </p:blipFill>
        <p:spPr>
          <a:xfrm>
            <a:off x="11954" y="0"/>
            <a:ext cx="9132046" cy="6858000"/>
          </a:xfrm>
          <a:prstGeom prst="rect">
            <a:avLst/>
          </a:prstGeom>
        </p:spPr>
      </p:pic>
      <p:sp>
        <p:nvSpPr>
          <p:cNvPr id="33" name="CuadroTexto 32"/>
          <p:cNvSpPr txBox="1"/>
          <p:nvPr/>
        </p:nvSpPr>
        <p:spPr>
          <a:xfrm>
            <a:off x="781050" y="463550"/>
            <a:ext cx="189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/>
          </a:p>
        </p:txBody>
      </p:sp>
      <p:sp>
        <p:nvSpPr>
          <p:cNvPr id="35" name="Rectángulo 34"/>
          <p:cNvSpPr/>
          <p:nvPr/>
        </p:nvSpPr>
        <p:spPr>
          <a:xfrm>
            <a:off x="270938" y="3249897"/>
            <a:ext cx="3255759" cy="13434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s-SV" b="1" dirty="0">
                <a:solidFill>
                  <a:srgbClr val="FFFFFF"/>
                </a:solidFill>
              </a:rPr>
              <a:t>Una de las mayores ventajas de </a:t>
            </a:r>
            <a:endParaRPr lang="es-SV" b="1" dirty="0" smtClean="0">
              <a:solidFill>
                <a:srgbClr val="FFFFFF"/>
              </a:solidFill>
            </a:endParaRPr>
          </a:p>
          <a:p>
            <a:pPr>
              <a:lnSpc>
                <a:spcPct val="90000"/>
              </a:lnSpc>
            </a:pPr>
            <a:r>
              <a:rPr lang="es-SV" b="1" dirty="0" smtClean="0">
                <a:solidFill>
                  <a:srgbClr val="FFFFFF"/>
                </a:solidFill>
              </a:rPr>
              <a:t>El </a:t>
            </a:r>
            <a:r>
              <a:rPr lang="es-SV" b="1" dirty="0">
                <a:solidFill>
                  <a:srgbClr val="FFFFFF"/>
                </a:solidFill>
              </a:rPr>
              <a:t>Salvador es nuestra mano de obra altamente productiva, reconocida por su laboriosidad</a:t>
            </a:r>
            <a:r>
              <a:rPr lang="es-SV" b="1" dirty="0" smtClean="0">
                <a:solidFill>
                  <a:srgbClr val="FFFFFF"/>
                </a:solidFill>
              </a:rPr>
              <a:t>, eficiencia </a:t>
            </a:r>
            <a:r>
              <a:rPr lang="es-SV" b="1" dirty="0">
                <a:solidFill>
                  <a:srgbClr val="FFFFFF"/>
                </a:solidFill>
              </a:rPr>
              <a:t>y ética de trabajo</a:t>
            </a:r>
          </a:p>
        </p:txBody>
      </p:sp>
      <p:sp>
        <p:nvSpPr>
          <p:cNvPr id="36" name="7 Rectángulo"/>
          <p:cNvSpPr/>
          <p:nvPr/>
        </p:nvSpPr>
        <p:spPr>
          <a:xfrm>
            <a:off x="131603" y="5014183"/>
            <a:ext cx="181976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900" b="1" spc="-150" dirty="0" smtClean="0">
                <a:solidFill>
                  <a:schemeClr val="bg1"/>
                </a:solidFill>
                <a:latin typeface="+mn-lt"/>
              </a:rPr>
              <a:t>2.8 </a:t>
            </a:r>
            <a:r>
              <a:rPr lang="es-MX" sz="2000" b="1" spc="-150" dirty="0" smtClean="0">
                <a:solidFill>
                  <a:schemeClr val="bg1"/>
                </a:solidFill>
              </a:rPr>
              <a:t>m</a:t>
            </a:r>
            <a:r>
              <a:rPr lang="es-MX" sz="2000" b="1" spc="-150" dirty="0" smtClean="0">
                <a:solidFill>
                  <a:schemeClr val="bg1"/>
                </a:solidFill>
                <a:latin typeface="+mn-lt"/>
              </a:rPr>
              <a:t>illones</a:t>
            </a:r>
          </a:p>
          <a:p>
            <a:endParaRPr lang="es-SV" sz="3900" spc="-15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8 Rectángulo"/>
          <p:cNvSpPr/>
          <p:nvPr/>
        </p:nvSpPr>
        <p:spPr>
          <a:xfrm>
            <a:off x="107670" y="5639747"/>
            <a:ext cx="160336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300" b="1" dirty="0">
                <a:solidFill>
                  <a:schemeClr val="bg1"/>
                </a:solidFill>
                <a:latin typeface="+mn-lt"/>
              </a:rPr>
              <a:t>F</a:t>
            </a:r>
            <a:r>
              <a:rPr lang="es-SV" sz="1300" b="1" dirty="0" smtClean="0">
                <a:solidFill>
                  <a:schemeClr val="bg1"/>
                </a:solidFill>
                <a:latin typeface="+mn-lt"/>
              </a:rPr>
              <a:t>uerza laboral (PEA)</a:t>
            </a:r>
            <a:endParaRPr lang="es-SV" sz="13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8" name="6 Rectángulo"/>
          <p:cNvSpPr/>
          <p:nvPr/>
        </p:nvSpPr>
        <p:spPr>
          <a:xfrm>
            <a:off x="2180270" y="4931861"/>
            <a:ext cx="1369286" cy="6924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3900" b="1" spc="-150" dirty="0" smtClean="0">
                <a:solidFill>
                  <a:schemeClr val="bg1"/>
                </a:solidFill>
                <a:latin typeface="+mj-lt"/>
              </a:rPr>
              <a:t>58 % </a:t>
            </a:r>
            <a:endParaRPr lang="es-SV" sz="3900" spc="-15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4 Rectángulo"/>
          <p:cNvSpPr/>
          <p:nvPr/>
        </p:nvSpPr>
        <p:spPr>
          <a:xfrm>
            <a:off x="1903327" y="5639747"/>
            <a:ext cx="175427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SV" sz="1300" b="1" dirty="0">
                <a:solidFill>
                  <a:srgbClr val="FFFFFF"/>
                </a:solidFill>
                <a:latin typeface="+mn-lt"/>
              </a:rPr>
              <a:t>de la fuerza laboral </a:t>
            </a:r>
            <a:endParaRPr lang="es-SV" sz="1300" b="1" dirty="0" smtClean="0">
              <a:solidFill>
                <a:srgbClr val="FFFFFF"/>
              </a:solidFill>
              <a:latin typeface="+mn-lt"/>
            </a:endParaRPr>
          </a:p>
          <a:p>
            <a:pPr algn="ctr"/>
            <a:r>
              <a:rPr lang="es-SV" sz="1300" b="1" dirty="0" smtClean="0">
                <a:solidFill>
                  <a:srgbClr val="FFFFFF"/>
                </a:solidFill>
                <a:latin typeface="+mn-lt"/>
              </a:rPr>
              <a:t>tiene </a:t>
            </a:r>
            <a:r>
              <a:rPr lang="es-SV" sz="1300" b="1" dirty="0">
                <a:solidFill>
                  <a:srgbClr val="FFFFFF"/>
                </a:solidFill>
                <a:latin typeface="+mn-lt"/>
              </a:rPr>
              <a:t>39 años o menos</a:t>
            </a:r>
          </a:p>
        </p:txBody>
      </p:sp>
      <p:sp>
        <p:nvSpPr>
          <p:cNvPr id="40" name="23 Rectángulo"/>
          <p:cNvSpPr/>
          <p:nvPr/>
        </p:nvSpPr>
        <p:spPr>
          <a:xfrm>
            <a:off x="3953726" y="4968017"/>
            <a:ext cx="1459053" cy="6924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SV" sz="3900" b="1" dirty="0">
                <a:solidFill>
                  <a:schemeClr val="tx2"/>
                </a:solidFill>
              </a:rPr>
              <a:t>23 mil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3698764" y="5590096"/>
            <a:ext cx="1955800" cy="89255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MX" sz="1300" b="1" dirty="0">
                <a:solidFill>
                  <a:srgbClr val="1F497D"/>
                </a:solidFill>
              </a:rPr>
              <a:t>nuevos técnicos y profesionales se incorporan cada año </a:t>
            </a:r>
            <a:br>
              <a:rPr lang="es-MX" sz="1300" b="1" dirty="0">
                <a:solidFill>
                  <a:srgbClr val="1F497D"/>
                </a:solidFill>
              </a:rPr>
            </a:br>
            <a:r>
              <a:rPr lang="es-MX" sz="1300" b="1" dirty="0">
                <a:solidFill>
                  <a:srgbClr val="1F497D"/>
                </a:solidFill>
              </a:rPr>
              <a:t>al mercado laboral</a:t>
            </a:r>
            <a:endParaRPr lang="es-SV" sz="1300" b="1" dirty="0">
              <a:solidFill>
                <a:srgbClr val="1F497D"/>
              </a:solidFill>
            </a:endParaRPr>
          </a:p>
        </p:txBody>
      </p:sp>
      <p:sp>
        <p:nvSpPr>
          <p:cNvPr id="42" name="32 Rectángulo"/>
          <p:cNvSpPr/>
          <p:nvPr/>
        </p:nvSpPr>
        <p:spPr>
          <a:xfrm>
            <a:off x="7456270" y="5660514"/>
            <a:ext cx="156073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300" b="1" dirty="0">
                <a:solidFill>
                  <a:srgbClr val="FFFFFF"/>
                </a:solidFill>
                <a:latin typeface="+mn-lt"/>
              </a:rPr>
              <a:t>instituciones de educación técnica </a:t>
            </a:r>
            <a:r>
              <a:rPr lang="es-MX" sz="1300" b="1" dirty="0" smtClean="0">
                <a:solidFill>
                  <a:srgbClr val="FFFFFF"/>
                </a:solidFill>
                <a:latin typeface="+mn-lt"/>
              </a:rPr>
              <a:t/>
            </a:r>
            <a:br>
              <a:rPr lang="es-MX" sz="1300" b="1" dirty="0" smtClean="0">
                <a:solidFill>
                  <a:srgbClr val="FFFFFF"/>
                </a:solidFill>
                <a:latin typeface="+mn-lt"/>
              </a:rPr>
            </a:br>
            <a:r>
              <a:rPr lang="es-MX" sz="1300" b="1" dirty="0" smtClean="0">
                <a:solidFill>
                  <a:srgbClr val="FFFFFF"/>
                </a:solidFill>
                <a:latin typeface="+mn-lt"/>
              </a:rPr>
              <a:t>y </a:t>
            </a:r>
            <a:r>
              <a:rPr lang="es-MX" sz="1300" b="1" dirty="0">
                <a:solidFill>
                  <a:srgbClr val="FFFFFF"/>
                </a:solidFill>
                <a:latin typeface="+mn-lt"/>
              </a:rPr>
              <a:t>superior</a:t>
            </a:r>
            <a:endParaRPr lang="es-SV" sz="13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43" name="33 Rectángulo"/>
          <p:cNvSpPr/>
          <p:nvPr/>
        </p:nvSpPr>
        <p:spPr>
          <a:xfrm>
            <a:off x="7921958" y="4931861"/>
            <a:ext cx="7553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SV" sz="3900" b="1" dirty="0" smtClean="0">
                <a:solidFill>
                  <a:schemeClr val="bg1"/>
                </a:solidFill>
                <a:latin typeface="+mn-lt"/>
              </a:rPr>
              <a:t>40</a:t>
            </a:r>
            <a:endParaRPr lang="es-SV" sz="3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12 Rectángulo"/>
          <p:cNvSpPr/>
          <p:nvPr/>
        </p:nvSpPr>
        <p:spPr>
          <a:xfrm>
            <a:off x="5842713" y="4947250"/>
            <a:ext cx="1509143" cy="6924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SV" sz="3900" b="1" dirty="0" smtClean="0">
                <a:solidFill>
                  <a:schemeClr val="bg1"/>
                </a:solidFill>
                <a:latin typeface="+mn-lt"/>
              </a:rPr>
              <a:t>21 %</a:t>
            </a:r>
            <a:endParaRPr lang="es-SV" sz="39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25 Rectángulo"/>
          <p:cNvSpPr/>
          <p:nvPr/>
        </p:nvSpPr>
        <p:spPr>
          <a:xfrm>
            <a:off x="5863588" y="5690123"/>
            <a:ext cx="1292680" cy="6924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SV" sz="1300" b="1" dirty="0" smtClean="0">
                <a:solidFill>
                  <a:schemeClr val="bg1"/>
                </a:solidFill>
                <a:latin typeface="+mn-lt"/>
              </a:rPr>
              <a:t>graduados </a:t>
            </a:r>
            <a:br>
              <a:rPr lang="es-SV" sz="1300" b="1" dirty="0" smtClean="0">
                <a:solidFill>
                  <a:schemeClr val="bg1"/>
                </a:solidFill>
                <a:latin typeface="+mn-lt"/>
              </a:rPr>
            </a:br>
            <a:r>
              <a:rPr lang="es-SV" sz="1300" b="1" dirty="0" smtClean="0">
                <a:solidFill>
                  <a:schemeClr val="bg1"/>
                </a:solidFill>
                <a:latin typeface="+mn-lt"/>
              </a:rPr>
              <a:t>de ingenierías</a:t>
            </a:r>
          </a:p>
          <a:p>
            <a:pPr algn="ctr"/>
            <a:r>
              <a:rPr lang="es-SV" sz="1300" b="1" dirty="0" smtClean="0">
                <a:solidFill>
                  <a:schemeClr val="bg1"/>
                </a:solidFill>
                <a:latin typeface="+mn-lt"/>
              </a:rPr>
              <a:t>y tecnología</a:t>
            </a:r>
            <a:endParaRPr lang="es-SV" sz="13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561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38_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"/>
          <a:stretch/>
        </p:blipFill>
        <p:spPr>
          <a:xfrm>
            <a:off x="-61269" y="0"/>
            <a:ext cx="9239137" cy="6934200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039516" y="5432319"/>
            <a:ext cx="384386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sz="1100" kern="0" dirty="0" smtClean="0">
                <a:solidFill>
                  <a:prstClr val="white"/>
                </a:solidFill>
              </a:rPr>
              <a:t>Descarga gratis nuestra App para smartphones y tablets:</a:t>
            </a:r>
            <a:endParaRPr lang="es-ES" sz="1100" dirty="0"/>
          </a:p>
        </p:txBody>
      </p:sp>
      <p:sp>
        <p:nvSpPr>
          <p:cNvPr id="17" name="Rectángulo 16"/>
          <p:cNvSpPr/>
          <p:nvPr/>
        </p:nvSpPr>
        <p:spPr>
          <a:xfrm>
            <a:off x="3039516" y="5583909"/>
            <a:ext cx="29193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SV" sz="1600" kern="0" dirty="0" smtClean="0">
                <a:solidFill>
                  <a:srgbClr val="1F497D"/>
                </a:solidFill>
              </a:rPr>
              <a:t>INVEST IN EL SALVADOR</a:t>
            </a:r>
            <a:endParaRPr lang="es-ES" sz="1600" dirty="0">
              <a:solidFill>
                <a:srgbClr val="1F497D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603364" y="4192995"/>
            <a:ext cx="38438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SV" sz="1600" kern="0" dirty="0" smtClean="0">
              <a:solidFill>
                <a:srgbClr val="FFFFFF"/>
              </a:solidFill>
            </a:endParaRPr>
          </a:p>
          <a:p>
            <a:r>
              <a:rPr lang="es-ES" sz="1600" dirty="0" smtClean="0">
                <a:solidFill>
                  <a:srgbClr val="FFFFFF"/>
                </a:solidFill>
              </a:rPr>
              <a:t>PBX: (503) 2592-7000</a:t>
            </a:r>
          </a:p>
          <a:p>
            <a:r>
              <a:rPr lang="es-ES" sz="1600" dirty="0" smtClean="0">
                <a:solidFill>
                  <a:srgbClr val="FFFFFF"/>
                </a:solidFill>
              </a:rPr>
              <a:t>FAX: (503) 2592-7069</a:t>
            </a:r>
          </a:p>
          <a:p>
            <a:r>
              <a:rPr lang="es-ES" sz="1600" dirty="0" smtClean="0">
                <a:solidFill>
                  <a:srgbClr val="FFFFFF"/>
                </a:solidFill>
              </a:rPr>
              <a:t>info@proesa.gob.sv</a:t>
            </a:r>
            <a:endParaRPr lang="es-ES" sz="1600" dirty="0">
              <a:solidFill>
                <a:srgbClr val="FFFFFF"/>
              </a:solidFill>
            </a:endParaRPr>
          </a:p>
          <a:p>
            <a:endParaRPr lang="es-ES" sz="1600" dirty="0" smtClean="0">
              <a:solidFill>
                <a:srgbClr val="FFFFFF"/>
              </a:solidFill>
            </a:endParaRPr>
          </a:p>
          <a:p>
            <a:endParaRPr lang="es-ES" sz="1600" dirty="0">
              <a:solidFill>
                <a:srgbClr val="FFFFFF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457495" y="3967606"/>
            <a:ext cx="2108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b="1" dirty="0" smtClean="0">
                <a:solidFill>
                  <a:srgbClr val="FFFFFF"/>
                </a:solidFill>
              </a:rPr>
              <a:t>www.proesa.gob.sv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8775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"/>
          <a:stretch/>
        </p:blipFill>
        <p:spPr>
          <a:xfrm>
            <a:off x="-26396" y="0"/>
            <a:ext cx="9170396" cy="6858000"/>
          </a:xfrm>
          <a:prstGeom prst="rect">
            <a:avLst/>
          </a:prstGeom>
        </p:spPr>
      </p:pic>
      <p:pic>
        <p:nvPicPr>
          <p:cNvPr id="16" name="Imagen 15" descr="1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b="72186"/>
          <a:stretch/>
        </p:blipFill>
        <p:spPr>
          <a:xfrm>
            <a:off x="-17003" y="719667"/>
            <a:ext cx="9161003" cy="2541290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685800" y="2591530"/>
            <a:ext cx="8348133" cy="595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SV" b="1" dirty="0">
                <a:solidFill>
                  <a:srgbClr val="FFFFFF"/>
                </a:solidFill>
                <a:cs typeface="Calibri"/>
              </a:rPr>
              <a:t>Tenemos disponibilidad de una población joven capaz de desarrollar </a:t>
            </a:r>
            <a:r>
              <a:rPr lang="es-SV" b="1" dirty="0" smtClean="0">
                <a:solidFill>
                  <a:srgbClr val="FFFFFF"/>
                </a:solidFill>
                <a:cs typeface="Calibri"/>
              </a:rPr>
              <a:t>nuevas</a:t>
            </a:r>
            <a:br>
              <a:rPr lang="es-SV" b="1" dirty="0" smtClean="0">
                <a:solidFill>
                  <a:srgbClr val="FFFFFF"/>
                </a:solidFill>
                <a:cs typeface="Calibri"/>
              </a:rPr>
            </a:br>
            <a:r>
              <a:rPr lang="es-SV" b="1" dirty="0" smtClean="0">
                <a:solidFill>
                  <a:srgbClr val="FFFFFF"/>
                </a:solidFill>
                <a:cs typeface="Calibri"/>
              </a:rPr>
              <a:t> </a:t>
            </a:r>
            <a:r>
              <a:rPr lang="es-SV" b="1" dirty="0">
                <a:solidFill>
                  <a:srgbClr val="FFFFFF"/>
                </a:solidFill>
                <a:cs typeface="Calibri"/>
              </a:rPr>
              <a:t>habilidades </a:t>
            </a:r>
            <a:r>
              <a:rPr lang="es-SV" b="1" dirty="0" smtClean="0">
                <a:solidFill>
                  <a:srgbClr val="FFFFFF"/>
                </a:solidFill>
                <a:cs typeface="Calibri"/>
              </a:rPr>
              <a:t>en </a:t>
            </a:r>
            <a:r>
              <a:rPr lang="es-SV" b="1" dirty="0">
                <a:solidFill>
                  <a:srgbClr val="FFFFFF"/>
                </a:solidFill>
                <a:cs typeface="Calibri"/>
              </a:rPr>
              <a:t>poco tiempo </a:t>
            </a:r>
          </a:p>
        </p:txBody>
      </p:sp>
      <p:sp>
        <p:nvSpPr>
          <p:cNvPr id="19" name="12 Rectángulo"/>
          <p:cNvSpPr/>
          <p:nvPr/>
        </p:nvSpPr>
        <p:spPr>
          <a:xfrm>
            <a:off x="-291135" y="3382952"/>
            <a:ext cx="1984468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SV" sz="2400" b="1" dirty="0">
                <a:solidFill>
                  <a:schemeClr val="bg1"/>
                </a:solidFill>
                <a:latin typeface="Calibri"/>
                <a:cs typeface="Calibri"/>
              </a:rPr>
              <a:t>Mujeres</a:t>
            </a:r>
          </a:p>
          <a:p>
            <a:pPr algn="ctr"/>
            <a:r>
              <a:rPr lang="es-SV" sz="2400" b="1" dirty="0">
                <a:solidFill>
                  <a:schemeClr val="bg1"/>
                </a:solidFill>
                <a:latin typeface="Calibri"/>
                <a:cs typeface="Calibri"/>
              </a:rPr>
              <a:t>52.7%</a:t>
            </a:r>
            <a:endParaRPr lang="es-SV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0" name="12 Rectángulo"/>
          <p:cNvSpPr/>
          <p:nvPr/>
        </p:nvSpPr>
        <p:spPr>
          <a:xfrm>
            <a:off x="2937934" y="3382952"/>
            <a:ext cx="2006599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s-SV" sz="2400" b="1" dirty="0" smtClean="0">
                <a:solidFill>
                  <a:schemeClr val="bg1"/>
                </a:solidFill>
                <a:latin typeface="Calibri"/>
                <a:cs typeface="Calibri"/>
              </a:rPr>
              <a:t>Hombres</a:t>
            </a:r>
            <a:endParaRPr lang="es-SV" sz="2400" b="1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/>
            <a:r>
              <a:rPr lang="es-SV" sz="2400" b="1" dirty="0" smtClean="0">
                <a:solidFill>
                  <a:schemeClr val="bg1"/>
                </a:solidFill>
                <a:latin typeface="Calibri"/>
                <a:cs typeface="Calibri"/>
              </a:rPr>
              <a:t>47.3%</a:t>
            </a:r>
            <a:endParaRPr lang="es-SV" sz="2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grpSp>
        <p:nvGrpSpPr>
          <p:cNvPr id="21" name="13 Grupo"/>
          <p:cNvGrpSpPr/>
          <p:nvPr/>
        </p:nvGrpSpPr>
        <p:grpSpPr>
          <a:xfrm>
            <a:off x="5555618" y="5114120"/>
            <a:ext cx="3072188" cy="1083836"/>
            <a:chOff x="2121403" y="1108547"/>
            <a:chExt cx="3072188" cy="1366875"/>
          </a:xfrm>
        </p:grpSpPr>
        <p:sp>
          <p:nvSpPr>
            <p:cNvPr id="22" name="4 Rectángulo"/>
            <p:cNvSpPr/>
            <p:nvPr/>
          </p:nvSpPr>
          <p:spPr>
            <a:xfrm>
              <a:off x="2121403" y="1893195"/>
              <a:ext cx="3072188" cy="5822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2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Tasa de subempleo</a:t>
              </a:r>
              <a:endParaRPr lang="es-SV" sz="2400" b="1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3" name="6 Rectángulo"/>
            <p:cNvSpPr/>
            <p:nvPr/>
          </p:nvSpPr>
          <p:spPr>
            <a:xfrm>
              <a:off x="2742856" y="1108547"/>
              <a:ext cx="1120820" cy="892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SV" sz="4000" b="1" spc="-150" dirty="0" smtClean="0">
                  <a:solidFill>
                    <a:schemeClr val="bg1"/>
                  </a:solidFill>
                  <a:latin typeface="Calibri"/>
                  <a:cs typeface="Calibri"/>
                </a:rPr>
                <a:t>31 % </a:t>
              </a:r>
              <a:endParaRPr lang="es-SV" sz="4000" spc="-15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24" name="14 Grupo"/>
          <p:cNvGrpSpPr/>
          <p:nvPr/>
        </p:nvGrpSpPr>
        <p:grpSpPr>
          <a:xfrm>
            <a:off x="5588911" y="4047951"/>
            <a:ext cx="2627966" cy="1028295"/>
            <a:chOff x="4663616" y="1068233"/>
            <a:chExt cx="3776352" cy="1538053"/>
          </a:xfrm>
        </p:grpSpPr>
        <p:sp>
          <p:nvSpPr>
            <p:cNvPr id="25" name="7 Rectángulo"/>
            <p:cNvSpPr/>
            <p:nvPr/>
          </p:nvSpPr>
          <p:spPr>
            <a:xfrm>
              <a:off x="5683859" y="1068233"/>
              <a:ext cx="1260472" cy="10588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MX" sz="4000" b="1" spc="-150" dirty="0" smtClean="0">
                  <a:solidFill>
                    <a:schemeClr val="bg1"/>
                  </a:solidFill>
                  <a:latin typeface="Calibri"/>
                  <a:cs typeface="Calibri"/>
                </a:rPr>
                <a:t>7 %</a:t>
              </a:r>
              <a:endParaRPr lang="es-SV" sz="4000" spc="-150" dirty="0">
                <a:solidFill>
                  <a:schemeClr val="bg1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8 Rectángulo"/>
            <p:cNvSpPr/>
            <p:nvPr/>
          </p:nvSpPr>
          <p:spPr>
            <a:xfrm>
              <a:off x="4663616" y="1915760"/>
              <a:ext cx="3776352" cy="69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SV" sz="2400" b="1" dirty="0" smtClean="0">
                  <a:solidFill>
                    <a:srgbClr val="FFFFFF"/>
                  </a:solidFill>
                  <a:latin typeface="Calibri"/>
                  <a:cs typeface="Calibri"/>
                </a:rPr>
                <a:t>Tasa de desempleo</a:t>
              </a:r>
              <a:endParaRPr lang="es-SV" sz="2400" dirty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3" name="Imagen 2" descr="GRAFICO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9" r="48199"/>
          <a:stretch/>
        </p:blipFill>
        <p:spPr>
          <a:xfrm>
            <a:off x="127001" y="3572932"/>
            <a:ext cx="4597400" cy="328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7psd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2" name="11 Grupo"/>
          <p:cNvGrpSpPr/>
          <p:nvPr/>
        </p:nvGrpSpPr>
        <p:grpSpPr>
          <a:xfrm>
            <a:off x="264689" y="4997968"/>
            <a:ext cx="2856550" cy="757835"/>
            <a:chOff x="4708650" y="4415521"/>
            <a:chExt cx="2719071" cy="466095"/>
          </a:xfrm>
          <a:solidFill>
            <a:schemeClr val="bg1"/>
          </a:solidFill>
        </p:grpSpPr>
        <p:sp>
          <p:nvSpPr>
            <p:cNvPr id="64" name="42 Rectángulo"/>
            <p:cNvSpPr/>
            <p:nvPr/>
          </p:nvSpPr>
          <p:spPr>
            <a:xfrm>
              <a:off x="4708650" y="4419601"/>
              <a:ext cx="2719071" cy="46201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s-SV">
                <a:solidFill>
                  <a:prstClr val="black"/>
                </a:solidFill>
                <a:latin typeface="News Gothic MT"/>
              </a:endParaRPr>
            </a:p>
          </p:txBody>
        </p:sp>
        <p:pic>
          <p:nvPicPr>
            <p:cNvPr id="72" name="Picture 2" descr="http://www.google.com/url?sa=i&amp;source=images&amp;cd=&amp;ved=0CAUQjBw&amp;url=http%3A%2F%2Fwww.friendsofniger.org%2Fimages%2Fmcc.png&amp;ei=1BUHVdubLoqQsQSt4YCgAQ&amp;psig=AFQjCNGuE7XyzEywq8HGWEyYY3xYpU1CuA&amp;ust=14266141008689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3332" y="4415521"/>
              <a:ext cx="2289705" cy="434510"/>
            </a:xfrm>
            <a:prstGeom prst="rect">
              <a:avLst/>
            </a:prstGeom>
            <a:grpFill/>
            <a:extLst/>
          </p:spPr>
        </p:pic>
      </p:grpSp>
      <p:pic>
        <p:nvPicPr>
          <p:cNvPr id="78" name="Picture 6" descr="http://photos.state.gov/galleries/elsavador/92891/ENERO2015/PFG_NEW_SPA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588" y="3823492"/>
            <a:ext cx="283845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1 Rectángulo"/>
          <p:cNvSpPr/>
          <p:nvPr/>
        </p:nvSpPr>
        <p:spPr>
          <a:xfrm>
            <a:off x="414128" y="2472263"/>
            <a:ext cx="2583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SV" b="1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El Salvador se destaca por contar con un importante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s-SV" b="1" dirty="0">
                <a:solidFill>
                  <a:schemeClr val="bg1"/>
                </a:solidFill>
                <a:latin typeface="Calibri" charset="0"/>
                <a:ea typeface="ＭＳ Ｐゴシック" charset="0"/>
              </a:rPr>
              <a:t>respaldo internacional</a:t>
            </a:r>
          </a:p>
        </p:txBody>
      </p:sp>
      <p:sp>
        <p:nvSpPr>
          <p:cNvPr id="84" name="30 Rectángulo"/>
          <p:cNvSpPr/>
          <p:nvPr/>
        </p:nvSpPr>
        <p:spPr>
          <a:xfrm>
            <a:off x="4978400" y="174522"/>
            <a:ext cx="3979333" cy="3808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SV" sz="1400" dirty="0" smtClean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SV" sz="1400" b="1" dirty="0" smtClean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Único </a:t>
            </a:r>
            <a:r>
              <a:rPr lang="es-SV" sz="1400" dirty="0" smtClean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país del hemisferio occidental, y una de cuatro naciones en todo mundo, seleccionadas por el Gobierno de EE. UU. para una iniciativa que busca eliminar las barreras al crecimiento económico</a:t>
            </a:r>
            <a:endParaRPr lang="es-SV" sz="1400" dirty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SV" sz="1400" dirty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SV" sz="1400" b="1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Único</a:t>
            </a:r>
            <a:r>
              <a:rPr lang="es-SV" sz="1400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 país de Centroamérica  que ha recibido en dos ocasiones fondos de la Corporación Reto del Milenio por su buena </a:t>
            </a:r>
            <a:r>
              <a:rPr lang="es-SV" sz="1400" b="1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gobernabilidad, inversión en capital humano y libertad económica</a:t>
            </a:r>
            <a:r>
              <a:rPr lang="es-SV" sz="1400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. </a:t>
            </a:r>
            <a:endParaRPr lang="es-SV" sz="1400" dirty="0" smtClean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SV" sz="1400" dirty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SV" sz="1400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El segundo compacto representa </a:t>
            </a:r>
            <a:r>
              <a:rPr lang="es-SV" sz="1400" b="1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USD 365 millones </a:t>
            </a:r>
            <a:r>
              <a:rPr lang="es-SV" sz="1400" dirty="0">
                <a:solidFill>
                  <a:prstClr val="white"/>
                </a:solidFill>
                <a:latin typeface="Calibri"/>
                <a:ea typeface="ＭＳ Ｐゴシック" charset="0"/>
                <a:cs typeface="Calibri"/>
              </a:rPr>
              <a:t>en inversión para impulsar el desarrollo del país. 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s-SV" sz="1400" dirty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  <a:p>
            <a:pPr marL="171450" indent="-171450" defTabSz="45720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SV" sz="1400" dirty="0">
              <a:solidFill>
                <a:prstClr val="white"/>
              </a:solidFill>
              <a:latin typeface="Calibri"/>
              <a:ea typeface="ＭＳ Ｐゴシック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979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"/>
          <a:stretch/>
        </p:blipFill>
        <p:spPr>
          <a:xfrm>
            <a:off x="-4482" y="0"/>
            <a:ext cx="9148482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77583" y="406400"/>
            <a:ext cx="2713267" cy="28829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s-SV" b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D</a:t>
            </a:r>
            <a:r>
              <a:rPr lang="es-SV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estacamos </a:t>
            </a:r>
            <a:r>
              <a:rPr lang="es-SV" b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por </a:t>
            </a:r>
            <a:r>
              <a:rPr lang="es-SV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ser </a:t>
            </a:r>
            <a:r>
              <a:rPr lang="es-SV" b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el país más competitivo </a:t>
            </a:r>
            <a:r>
              <a:rPr lang="es-SV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en </a:t>
            </a:r>
            <a:r>
              <a:rPr lang="es-SV" b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costos para establecer </a:t>
            </a:r>
            <a:r>
              <a:rPr lang="es-SV" b="1" dirty="0" smtClean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y operar </a:t>
            </a:r>
            <a:r>
              <a:rPr lang="es-SV" b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un negocio en la región</a:t>
            </a:r>
          </a:p>
        </p:txBody>
      </p:sp>
      <p:sp>
        <p:nvSpPr>
          <p:cNvPr id="4" name="Rectángulo 3"/>
          <p:cNvSpPr/>
          <p:nvPr/>
        </p:nvSpPr>
        <p:spPr>
          <a:xfrm>
            <a:off x="3337409" y="4197231"/>
            <a:ext cx="2836745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SV" b="1" dirty="0">
                <a:solidFill>
                  <a:schemeClr val="bg1"/>
                </a:solidFill>
                <a:cs typeface="Trebuchet MS"/>
              </a:rPr>
              <a:t>La revista de inversión </a:t>
            </a:r>
            <a:r>
              <a:rPr lang="es-SV" b="1" dirty="0" smtClean="0">
                <a:solidFill>
                  <a:schemeClr val="bg1"/>
                </a:solidFill>
                <a:cs typeface="Trebuchet MS"/>
              </a:rPr>
              <a:t/>
            </a:r>
            <a:br>
              <a:rPr lang="es-SV" b="1" dirty="0" smtClean="0">
                <a:solidFill>
                  <a:schemeClr val="bg1"/>
                </a:solidFill>
                <a:cs typeface="Trebuchet MS"/>
              </a:rPr>
            </a:br>
            <a:r>
              <a:rPr lang="es-SV" b="1" i="1" dirty="0" smtClean="0">
                <a:solidFill>
                  <a:schemeClr val="bg1"/>
                </a:solidFill>
                <a:cs typeface="Trebuchet MS"/>
              </a:rPr>
              <a:t>fDi </a:t>
            </a:r>
            <a:r>
              <a:rPr lang="es-SV" b="1" i="1" dirty="0">
                <a:solidFill>
                  <a:schemeClr val="bg1"/>
                </a:solidFill>
                <a:cs typeface="Trebuchet MS"/>
              </a:rPr>
              <a:t>Intelligence</a:t>
            </a:r>
            <a:r>
              <a:rPr lang="es-SV" b="1" dirty="0">
                <a:solidFill>
                  <a:schemeClr val="bg1"/>
                </a:solidFill>
                <a:cs typeface="Trebuchet MS"/>
              </a:rPr>
              <a:t> del Financial </a:t>
            </a:r>
            <a:r>
              <a:rPr lang="es-SV" b="1" dirty="0" smtClean="0">
                <a:solidFill>
                  <a:schemeClr val="bg1"/>
                </a:solidFill>
                <a:cs typeface="Trebuchet MS"/>
              </a:rPr>
              <a:t>Times ha </a:t>
            </a:r>
            <a:r>
              <a:rPr lang="es-SV" b="1" dirty="0">
                <a:solidFill>
                  <a:schemeClr val="bg1"/>
                </a:solidFill>
                <a:cs typeface="Trebuchet MS"/>
              </a:rPr>
              <a:t>calificado a </a:t>
            </a:r>
            <a:r>
              <a:rPr lang="es-SV" b="1" dirty="0" smtClean="0">
                <a:solidFill>
                  <a:schemeClr val="tx2"/>
                </a:solidFill>
                <a:cs typeface="Trebuchet MS"/>
              </a:rPr>
              <a:t>El </a:t>
            </a:r>
            <a:r>
              <a:rPr lang="es-SV" b="1" dirty="0">
                <a:solidFill>
                  <a:schemeClr val="tx2"/>
                </a:solidFill>
                <a:cs typeface="Trebuchet MS"/>
              </a:rPr>
              <a:t>Salvador </a:t>
            </a:r>
            <a:r>
              <a:rPr lang="es-SV" b="1" dirty="0" smtClean="0">
                <a:solidFill>
                  <a:schemeClr val="bg1"/>
                </a:solidFill>
                <a:cs typeface="Trebuchet MS"/>
              </a:rPr>
              <a:t/>
            </a:r>
            <a:br>
              <a:rPr lang="es-SV" b="1" dirty="0" smtClean="0">
                <a:solidFill>
                  <a:schemeClr val="bg1"/>
                </a:solidFill>
                <a:cs typeface="Trebuchet MS"/>
              </a:rPr>
            </a:br>
            <a:r>
              <a:rPr lang="es-SV" b="1" dirty="0" smtClean="0">
                <a:solidFill>
                  <a:schemeClr val="bg1"/>
                </a:solidFill>
                <a:cs typeface="Trebuchet MS"/>
              </a:rPr>
              <a:t>como el </a:t>
            </a:r>
            <a:r>
              <a:rPr lang="es-SV" b="1" dirty="0">
                <a:solidFill>
                  <a:schemeClr val="bg1"/>
                </a:solidFill>
                <a:cs typeface="Trebuchet MS"/>
              </a:rPr>
              <a:t>país más efectivo </a:t>
            </a:r>
            <a:r>
              <a:rPr lang="es-SV" b="1" dirty="0" smtClean="0">
                <a:solidFill>
                  <a:schemeClr val="bg1"/>
                </a:solidFill>
                <a:cs typeface="Trebuchet MS"/>
              </a:rPr>
              <a:t/>
            </a:r>
            <a:br>
              <a:rPr lang="es-SV" b="1" dirty="0" smtClean="0">
                <a:solidFill>
                  <a:schemeClr val="bg1"/>
                </a:solidFill>
                <a:cs typeface="Trebuchet MS"/>
              </a:rPr>
            </a:br>
            <a:r>
              <a:rPr lang="es-SV" b="1" dirty="0" smtClean="0">
                <a:solidFill>
                  <a:schemeClr val="bg1"/>
                </a:solidFill>
                <a:cs typeface="Trebuchet MS"/>
              </a:rPr>
              <a:t>en </a:t>
            </a:r>
            <a:r>
              <a:rPr lang="es-SV" b="1" dirty="0">
                <a:solidFill>
                  <a:schemeClr val="bg1"/>
                </a:solidFill>
                <a:cs typeface="Trebuchet MS"/>
              </a:rPr>
              <a:t>costos </a:t>
            </a:r>
            <a:r>
              <a:rPr lang="es-SV" b="1" dirty="0" smtClean="0">
                <a:solidFill>
                  <a:schemeClr val="bg1"/>
                </a:solidFill>
                <a:cs typeface="Trebuchet MS"/>
              </a:rPr>
              <a:t>de Centroamérica</a:t>
            </a:r>
            <a:endParaRPr lang="es-SV" b="1" dirty="0">
              <a:solidFill>
                <a:schemeClr val="bg1"/>
              </a:solidFill>
              <a:cs typeface="Trebuchet M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12437" y="3489373"/>
            <a:ext cx="13112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sz="4000" b="1" dirty="0" smtClean="0">
                <a:solidFill>
                  <a:schemeClr val="bg1"/>
                </a:solidFill>
              </a:rPr>
              <a:t>No. 1</a:t>
            </a:r>
            <a:endParaRPr lang="es-SV" sz="4000" b="1" dirty="0">
              <a:solidFill>
                <a:schemeClr val="bg1"/>
              </a:solidFill>
            </a:endParaRPr>
          </a:p>
        </p:txBody>
      </p:sp>
      <p:pic>
        <p:nvPicPr>
          <p:cNvPr id="7" name="Picture 2" descr="fDi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200" y="2209800"/>
            <a:ext cx="2461904" cy="4415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merican Cities of the Fu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8200" y="1308100"/>
            <a:ext cx="1464067" cy="8416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6_OK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"/>
          <a:stretch/>
        </p:blipFill>
        <p:spPr>
          <a:xfrm>
            <a:off x="6476" y="-1"/>
            <a:ext cx="9138024" cy="685800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911898" y="933094"/>
            <a:ext cx="1849667" cy="167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SV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Aquí tendrá acceso a una mano de obra sobresaliente </a:t>
            </a:r>
            <a:br>
              <a:rPr lang="es-SV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</a:br>
            <a:r>
              <a:rPr lang="es-SV" b="1" dirty="0" smtClean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a un costo competitivo </a:t>
            </a:r>
            <a:endParaRPr lang="es-SV" b="1" dirty="0">
              <a:solidFill>
                <a:srgbClr val="FFFFFF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33709" y="3087402"/>
            <a:ext cx="45686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SV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Tarifas</a:t>
            </a:r>
            <a:r>
              <a:rPr kumimoji="0" lang="es-ES" altLang="es-SV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altLang="es-SV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mensuales de salario mínimo (En USD)</a:t>
            </a:r>
            <a:endParaRPr kumimoji="0" lang="es-SV" altLang="es-SV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558800" y="3997998"/>
            <a:ext cx="173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>
                <a:solidFill>
                  <a:schemeClr val="bg1"/>
                </a:solidFill>
              </a:rPr>
              <a:t>Agroindustria</a:t>
            </a:r>
            <a:endParaRPr lang="es-SV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endParaRPr lang="es-ES" sz="14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142080" y="4004559"/>
            <a:ext cx="1739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>
                <a:solidFill>
                  <a:schemeClr val="bg1"/>
                </a:solidFill>
              </a:rPr>
              <a:t>Industria</a:t>
            </a:r>
            <a:endParaRPr lang="es-ES" sz="14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298785" y="3969782"/>
            <a:ext cx="17064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400" dirty="0">
                <a:solidFill>
                  <a:schemeClr val="bg1"/>
                </a:solidFill>
              </a:rPr>
              <a:t>Comercio y </a:t>
            </a:r>
            <a:r>
              <a:rPr lang="es-SV" sz="1400" dirty="0" smtClean="0">
                <a:solidFill>
                  <a:schemeClr val="bg1"/>
                </a:solidFill>
              </a:rPr>
              <a:t>servicios</a:t>
            </a:r>
            <a:endParaRPr lang="es-SV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endParaRPr lang="es-SV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endParaRPr lang="es-ES" sz="1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7480300" y="3904338"/>
            <a:ext cx="1686535" cy="78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SV" sz="1400" dirty="0">
                <a:solidFill>
                  <a:schemeClr val="bg1"/>
                </a:solidFill>
              </a:rPr>
              <a:t>Maquila textil </a:t>
            </a:r>
            <a:endParaRPr lang="es-SV" sz="1400" dirty="0" smtClean="0">
              <a:solidFill>
                <a:schemeClr val="bg1"/>
              </a:solidFill>
            </a:endParaRPr>
          </a:p>
          <a:p>
            <a:pPr>
              <a:spcAft>
                <a:spcPts val="0"/>
              </a:spcAft>
            </a:pPr>
            <a:r>
              <a:rPr lang="es-SV" sz="1400" dirty="0" smtClean="0">
                <a:solidFill>
                  <a:schemeClr val="bg1"/>
                </a:solidFill>
              </a:rPr>
              <a:t>y confección</a:t>
            </a:r>
            <a:endParaRPr lang="es-SV" sz="1400" dirty="0">
              <a:solidFill>
                <a:schemeClr val="bg1"/>
              </a:solidFill>
              <a:ea typeface="Calibri"/>
              <a:cs typeface="Times New Roman"/>
            </a:endParaRPr>
          </a:p>
          <a:p>
            <a:endParaRPr lang="es-ES" sz="1500" dirty="0"/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261005" y="5049487"/>
            <a:ext cx="43454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SV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Comparativo de salarios</a:t>
            </a:r>
            <a:r>
              <a:rPr kumimoji="0" lang="es-ES" altLang="es-SV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 mínimos </a:t>
            </a:r>
            <a:br>
              <a:rPr kumimoji="0" lang="es-ES" altLang="es-SV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</a:br>
            <a:r>
              <a:rPr kumimoji="0" lang="es-ES" altLang="es-SV" b="1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empresas establecidas en zonas francas</a:t>
            </a:r>
            <a:endParaRPr kumimoji="0" lang="es-SV" altLang="es-SV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rial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664974" y="6323391"/>
            <a:ext cx="4635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</a:rPr>
              <a:t>76%</a:t>
            </a:r>
            <a:endParaRPr lang="es-ES" sz="1000" b="1" dirty="0"/>
          </a:p>
        </p:txBody>
      </p:sp>
      <p:sp>
        <p:nvSpPr>
          <p:cNvPr id="23" name="CuadroTexto 22"/>
          <p:cNvSpPr txBox="1"/>
          <p:nvPr/>
        </p:nvSpPr>
        <p:spPr>
          <a:xfrm>
            <a:off x="6674624" y="6323391"/>
            <a:ext cx="48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</a:rPr>
              <a:t>118%</a:t>
            </a:r>
            <a:endParaRPr lang="es-ES" sz="1000" b="1" dirty="0"/>
          </a:p>
        </p:txBody>
      </p:sp>
      <p:sp>
        <p:nvSpPr>
          <p:cNvPr id="24" name="CuadroTexto 23"/>
          <p:cNvSpPr txBox="1"/>
          <p:nvPr/>
        </p:nvSpPr>
        <p:spPr>
          <a:xfrm>
            <a:off x="7216492" y="6313618"/>
            <a:ext cx="510565" cy="25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</a:rPr>
              <a:t>153%</a:t>
            </a:r>
            <a:endParaRPr lang="es-ES" sz="1000" b="1" dirty="0"/>
          </a:p>
        </p:txBody>
      </p:sp>
      <p:sp>
        <p:nvSpPr>
          <p:cNvPr id="25" name="CuadroTexto 24"/>
          <p:cNvSpPr txBox="1"/>
          <p:nvPr/>
        </p:nvSpPr>
        <p:spPr>
          <a:xfrm>
            <a:off x="7749892" y="6313618"/>
            <a:ext cx="523263" cy="255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chemeClr val="bg1"/>
                </a:solidFill>
              </a:rPr>
              <a:t>228%</a:t>
            </a:r>
            <a:endParaRPr lang="es-ES" sz="100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6151359" y="6337482"/>
            <a:ext cx="476250" cy="251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1000" b="1" dirty="0" smtClean="0">
                <a:solidFill>
                  <a:srgbClr val="1F497D"/>
                </a:solidFill>
              </a:rPr>
              <a:t>100%</a:t>
            </a:r>
            <a:endParaRPr lang="es-ES" sz="1000" b="1" dirty="0">
              <a:solidFill>
                <a:srgbClr val="1F497D"/>
              </a:solidFill>
            </a:endParaRPr>
          </a:p>
        </p:txBody>
      </p:sp>
      <p:pic>
        <p:nvPicPr>
          <p:cNvPr id="16" name="Imagen 15" descr="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6" t="67037" r="11633" b="2098"/>
          <a:stretch/>
        </p:blipFill>
        <p:spPr>
          <a:xfrm>
            <a:off x="5007472" y="4432251"/>
            <a:ext cx="3317370" cy="20311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58800" y="3662006"/>
            <a:ext cx="126365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E46C0A"/>
                </a:solidFill>
              </a:rPr>
              <a:t>118.20</a:t>
            </a:r>
            <a:endParaRPr lang="es-SV" sz="2000" b="1" dirty="0">
              <a:solidFill>
                <a:srgbClr val="E46C0A"/>
              </a:solidFill>
              <a:ea typeface="Calibri"/>
              <a:cs typeface="Times New Roman"/>
            </a:endParaRPr>
          </a:p>
          <a:p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167016" y="3673100"/>
            <a:ext cx="18080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 smtClean="0">
                <a:solidFill>
                  <a:schemeClr val="bg1"/>
                </a:solidFill>
              </a:rPr>
              <a:t>246.60</a:t>
            </a:r>
            <a:endParaRPr lang="es-SV" sz="20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454650" y="3651250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rgbClr val="E46C0A"/>
                </a:solidFill>
              </a:rPr>
              <a:t>251.70</a:t>
            </a:r>
            <a:endParaRPr lang="es-SV" sz="2000" b="1" dirty="0">
              <a:solidFill>
                <a:srgbClr val="E46C0A"/>
              </a:solidFill>
              <a:ea typeface="Calibri"/>
              <a:cs typeface="Times New Roman"/>
            </a:endParaRPr>
          </a:p>
          <a:p>
            <a:endParaRPr lang="es-ES" sz="2000" dirty="0"/>
          </a:p>
        </p:txBody>
      </p:sp>
      <p:pic>
        <p:nvPicPr>
          <p:cNvPr id="21" name="Imagen 20" descr="iconos 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4" r="93154" b="34775"/>
          <a:stretch/>
        </p:blipFill>
        <p:spPr>
          <a:xfrm>
            <a:off x="34412" y="3457713"/>
            <a:ext cx="625988" cy="977979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7457465" y="3625850"/>
            <a:ext cx="157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SV" sz="2000" b="1" dirty="0">
                <a:solidFill>
                  <a:schemeClr val="bg1"/>
                </a:solidFill>
              </a:rPr>
              <a:t>210.90</a:t>
            </a:r>
            <a:endParaRPr lang="es-ES" sz="2000" dirty="0"/>
          </a:p>
        </p:txBody>
      </p:sp>
      <p:pic>
        <p:nvPicPr>
          <p:cNvPr id="27" name="Imagen 26" descr="iconos 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4" t="51384" r="66155" b="34775"/>
          <a:stretch/>
        </p:blipFill>
        <p:spPr>
          <a:xfrm>
            <a:off x="2405015" y="3509008"/>
            <a:ext cx="719666" cy="977979"/>
          </a:xfrm>
          <a:prstGeom prst="rect">
            <a:avLst/>
          </a:prstGeom>
        </p:spPr>
      </p:pic>
      <p:pic>
        <p:nvPicPr>
          <p:cNvPr id="28" name="Imagen 27" descr="iconos 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8" t="51384" r="40051" b="34775"/>
          <a:stretch/>
        </p:blipFill>
        <p:spPr>
          <a:xfrm>
            <a:off x="4881980" y="3555514"/>
            <a:ext cx="524932" cy="977979"/>
          </a:xfrm>
          <a:prstGeom prst="rect">
            <a:avLst/>
          </a:prstGeom>
        </p:spPr>
      </p:pic>
      <p:pic>
        <p:nvPicPr>
          <p:cNvPr id="29" name="Imagen 28" descr="iconos 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00" t="51384" r="18596" b="34775"/>
          <a:stretch/>
        </p:blipFill>
        <p:spPr>
          <a:xfrm>
            <a:off x="6913034" y="3563494"/>
            <a:ext cx="567266" cy="97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96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5"/>
          <a:stretch/>
        </p:blipFill>
        <p:spPr>
          <a:xfrm>
            <a:off x="-15440" y="0"/>
            <a:ext cx="915944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3200" y="3152600"/>
            <a:ext cx="880745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SV" b="1" dirty="0" smtClean="0">
                <a:solidFill>
                  <a:srgbClr val="FFFFFF"/>
                </a:solidFill>
              </a:rPr>
              <a:t>A nivel centroamericano, </a:t>
            </a:r>
            <a:r>
              <a:rPr lang="es-SV" b="1" dirty="0" smtClean="0">
                <a:solidFill>
                  <a:schemeClr val="accent6">
                    <a:lumMod val="75000"/>
                  </a:schemeClr>
                </a:solidFill>
              </a:rPr>
              <a:t>El Salvador </a:t>
            </a:r>
            <a:r>
              <a:rPr lang="es-SV" b="1" dirty="0">
                <a:solidFill>
                  <a:srgbClr val="FFFFFF"/>
                </a:solidFill>
              </a:rPr>
              <a:t>es el más competitivo en términos </a:t>
            </a:r>
            <a:r>
              <a:rPr lang="es-SV" b="1" dirty="0" smtClean="0">
                <a:solidFill>
                  <a:srgbClr val="FFFFFF"/>
                </a:solidFill>
              </a:rPr>
              <a:t/>
            </a:r>
            <a:br>
              <a:rPr lang="es-SV" b="1" dirty="0" smtClean="0">
                <a:solidFill>
                  <a:srgbClr val="FFFFFF"/>
                </a:solidFill>
              </a:rPr>
            </a:br>
            <a:r>
              <a:rPr lang="es-SV" b="1" dirty="0" smtClean="0">
                <a:solidFill>
                  <a:srgbClr val="FFFFFF"/>
                </a:solidFill>
              </a:rPr>
              <a:t>de </a:t>
            </a:r>
            <a:r>
              <a:rPr lang="es-SV" b="1" dirty="0">
                <a:solidFill>
                  <a:srgbClr val="FFFFFF"/>
                </a:solidFill>
              </a:rPr>
              <a:t>prestaciones pagadas por el empleador</a:t>
            </a:r>
          </a:p>
          <a:p>
            <a:pPr algn="ctr">
              <a:lnSpc>
                <a:spcPct val="90000"/>
              </a:lnSpc>
            </a:pPr>
            <a:endParaRPr lang="es-SV" dirty="0">
              <a:solidFill>
                <a:srgbClr val="FFFFFF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470152" y="111142"/>
            <a:ext cx="327025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defTabSz="914400"/>
            <a:r>
              <a:rPr kumimoji="0" lang="es-ES" altLang="es-SV" sz="15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Calibri" pitchFamily="34" charset="0"/>
                <a:cs typeface="Times New Roman" pitchFamily="18" charset="0"/>
              </a:rPr>
              <a:t>Comparativo </a:t>
            </a:r>
            <a:r>
              <a:rPr lang="es-ES" altLang="es-SV" sz="1500" b="1" dirty="0">
                <a:solidFill>
                  <a:schemeClr val="tx2"/>
                </a:solidFill>
                <a:latin typeface="+mn-lt"/>
                <a:ea typeface="Calibri" pitchFamily="34" charset="0"/>
                <a:cs typeface="Times New Roman" pitchFamily="18" charset="0"/>
              </a:rPr>
              <a:t>de prestaciones </a:t>
            </a:r>
            <a:r>
              <a:rPr lang="es-ES" altLang="es-SV" sz="1500" b="1" dirty="0" smtClean="0">
                <a:solidFill>
                  <a:schemeClr val="tx2"/>
                </a:solidFill>
                <a:latin typeface="+mn-lt"/>
                <a:ea typeface="Calibri" pitchFamily="34" charset="0"/>
                <a:cs typeface="Times New Roman" pitchFamily="18" charset="0"/>
              </a:rPr>
              <a:t>laborales (% del salario nominal)</a:t>
            </a:r>
            <a:endParaRPr kumimoji="0" lang="es-SV" altLang="es-SV" sz="150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9" name="Imagen 8" descr="SLIDE7-01-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452" y="341290"/>
            <a:ext cx="2813484" cy="2944725"/>
          </a:xfrm>
          <a:prstGeom prst="rect">
            <a:avLst/>
          </a:prstGeom>
        </p:spPr>
      </p:pic>
      <p:pic>
        <p:nvPicPr>
          <p:cNvPr id="10" name="Imagen 9" descr="iconos_slide7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8" t="55802" r="14310"/>
          <a:stretch/>
        </p:blipFill>
        <p:spPr>
          <a:xfrm>
            <a:off x="1676400" y="3759198"/>
            <a:ext cx="6324600" cy="303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0DDADBC46C4540A5E87E6F30D8DB75" ma:contentTypeVersion="0" ma:contentTypeDescription="Crear nuevo documento." ma:contentTypeScope="" ma:versionID="dcdb0df40f9e0e72360f8cb67860b239">
  <xsd:schema xmlns:xsd="http://www.w3.org/2001/XMLSchema" xmlns:p="http://schemas.microsoft.com/office/2006/metadata/properties" targetNamespace="http://schemas.microsoft.com/office/2006/metadata/properties" ma:root="true" ma:fieldsID="b004d877ca112f136821ba8115f6472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 ma:readOnly="true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8E3E4628-2F57-494E-A6FC-09A5444A1F2A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53D526-F36B-45F1-8AE9-AF9E87F553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70342B5-7B97-49FF-A1B5-B09E8DDE16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5337</TotalTime>
  <Words>4410</Words>
  <Application>Microsoft Office PowerPoint</Application>
  <PresentationFormat>Presentación en pantalla (4:3)</PresentationFormat>
  <Paragraphs>685</Paragraphs>
  <Slides>40</Slides>
  <Notes>21</Notes>
  <HiddenSlides>6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40</vt:i4>
      </vt:variant>
    </vt:vector>
  </HeadingPairs>
  <TitlesOfParts>
    <vt:vector size="51" baseType="lpstr">
      <vt:lpstr>ＭＳ Ｐゴシック</vt:lpstr>
      <vt:lpstr>Arial</vt:lpstr>
      <vt:lpstr>Calibri</vt:lpstr>
      <vt:lpstr>Designio</vt:lpstr>
      <vt:lpstr>DIN Alternate Bold</vt:lpstr>
      <vt:lpstr>Myriad Pro</vt:lpstr>
      <vt:lpstr>News Gothic MT</vt:lpstr>
      <vt:lpstr>Times New Roman</vt:lpstr>
      <vt:lpstr>Trebuchet MS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PROESA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Hector Cartagena</dc:creator>
  <cp:lastModifiedBy>Rodrigo Velasquez</cp:lastModifiedBy>
  <cp:revision>1462</cp:revision>
  <dcterms:created xsi:type="dcterms:W3CDTF">2016-08-10T15:17:16Z</dcterms:created>
  <dcterms:modified xsi:type="dcterms:W3CDTF">2016-09-08T21:57:44Z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0x0101006A0DDADBC46C4540A5E87E6F30D8DB75</vt:lpwstr>
  </property>
</Properties>
</file>